
<file path=[Content_Types].xml><?xml version="1.0" encoding="utf-8"?>
<Types xmlns="http://schemas.openxmlformats.org/package/2006/content-types">
  <Default Extension="bin" ContentType="image/x-emf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0"/>
  </p:sldMasterIdLst>
  <p:notesMasterIdLst>
    <p:notesMasterId r:id="rId34"/>
  </p:notesMasterIdLst>
  <p:sldIdLst>
    <p:sldId id="257" r:id="rId11"/>
    <p:sldId id="274" r:id="rId12"/>
    <p:sldId id="397" r:id="rId13"/>
    <p:sldId id="400" r:id="rId14"/>
    <p:sldId id="371" r:id="rId15"/>
    <p:sldId id="372" r:id="rId16"/>
    <p:sldId id="381" r:id="rId17"/>
    <p:sldId id="374" r:id="rId18"/>
    <p:sldId id="375" r:id="rId19"/>
    <p:sldId id="377" r:id="rId20"/>
    <p:sldId id="343" r:id="rId21"/>
    <p:sldId id="271" r:id="rId22"/>
    <p:sldId id="279" r:id="rId23"/>
    <p:sldId id="378" r:id="rId24"/>
    <p:sldId id="379" r:id="rId25"/>
    <p:sldId id="281" r:id="rId26"/>
    <p:sldId id="284" r:id="rId27"/>
    <p:sldId id="401" r:id="rId28"/>
    <p:sldId id="402" r:id="rId29"/>
    <p:sldId id="403" r:id="rId30"/>
    <p:sldId id="398" r:id="rId31"/>
    <p:sldId id="399" r:id="rId32"/>
    <p:sldId id="369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431" autoAdjust="0"/>
  </p:normalViewPr>
  <p:slideViewPr>
    <p:cSldViewPr snapToGrid="0" showGuides="1">
      <p:cViewPr varScale="1">
        <p:scale>
          <a:sx n="91" d="100"/>
          <a:sy n="91" d="100"/>
        </p:scale>
        <p:origin x="1212" y="294"/>
      </p:cViewPr>
      <p:guideLst>
        <p:guide orient="horz" pos="64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16432-5791-462E-950F-D8D5C673724D}" type="doc">
      <dgm:prSet loTypeId="urn:microsoft.com/office/officeart/2005/8/layout/hProcess10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da-DK"/>
        </a:p>
      </dgm:t>
    </dgm:pt>
    <dgm:pt modelId="{97D8740F-C4A1-4B1A-9737-2E06FC4E841B}">
      <dgm:prSet phldrT="[Tekst]"/>
      <dgm:spPr/>
      <dgm:t>
        <a:bodyPr/>
        <a:lstStyle/>
        <a:p>
          <a:r>
            <a:rPr lang="en-GB" noProof="0" dirty="0"/>
            <a:t>Students</a:t>
          </a:r>
        </a:p>
      </dgm:t>
    </dgm:pt>
    <dgm:pt modelId="{D43DA29E-99D2-47BD-B222-E7F2FD3B418B}" type="parTrans" cxnId="{60C7BBD7-39FA-4352-8FAC-A790D19D199C}">
      <dgm:prSet/>
      <dgm:spPr/>
      <dgm:t>
        <a:bodyPr/>
        <a:lstStyle/>
        <a:p>
          <a:endParaRPr lang="da-DK"/>
        </a:p>
      </dgm:t>
    </dgm:pt>
    <dgm:pt modelId="{A1E71320-B759-45EB-BA1B-DF03CC525857}" type="sibTrans" cxnId="{60C7BBD7-39FA-4352-8FAC-A790D19D199C}">
      <dgm:prSet/>
      <dgm:spPr/>
      <dgm:t>
        <a:bodyPr/>
        <a:lstStyle/>
        <a:p>
          <a:endParaRPr lang="da-DK"/>
        </a:p>
      </dgm:t>
    </dgm:pt>
    <dgm:pt modelId="{A6CA5F36-4EAC-408A-A8E6-0950407EA497}">
      <dgm:prSet phldrT="[Tekst]"/>
      <dgm:spPr/>
      <dgm:t>
        <a:bodyPr/>
        <a:lstStyle/>
        <a:p>
          <a:r>
            <a:rPr lang="en-GB" noProof="0" dirty="0"/>
            <a:t>submit their work</a:t>
          </a:r>
        </a:p>
      </dgm:t>
    </dgm:pt>
    <dgm:pt modelId="{DF9EB815-818B-41A3-90C1-86C7FE41C89C}" type="parTrans" cxnId="{3FABBD46-90B9-4E48-ABD2-1DDAC185BB29}">
      <dgm:prSet/>
      <dgm:spPr/>
      <dgm:t>
        <a:bodyPr/>
        <a:lstStyle/>
        <a:p>
          <a:endParaRPr lang="da-DK"/>
        </a:p>
      </dgm:t>
    </dgm:pt>
    <dgm:pt modelId="{545D5E38-0BAE-42E3-BCE8-9FEFD93BD6B1}" type="sibTrans" cxnId="{3FABBD46-90B9-4E48-ABD2-1DDAC185BB29}">
      <dgm:prSet/>
      <dgm:spPr/>
      <dgm:t>
        <a:bodyPr/>
        <a:lstStyle/>
        <a:p>
          <a:endParaRPr lang="da-DK"/>
        </a:p>
      </dgm:t>
    </dgm:pt>
    <dgm:pt modelId="{52BF1660-A57E-4B66-B7DF-E5BD6DAFAF46}">
      <dgm:prSet phldrT="[Tekst]"/>
      <dgm:spPr/>
      <dgm:t>
        <a:bodyPr/>
        <a:lstStyle/>
        <a:p>
          <a:r>
            <a:rPr lang="en-GB" noProof="0" dirty="0"/>
            <a:t>Students</a:t>
          </a:r>
        </a:p>
      </dgm:t>
    </dgm:pt>
    <dgm:pt modelId="{FC535057-704E-4928-AB4A-A17F7BAAA95E}" type="parTrans" cxnId="{4B97BF7E-BAAC-4466-947E-F8A79D8FC6C0}">
      <dgm:prSet/>
      <dgm:spPr/>
      <dgm:t>
        <a:bodyPr/>
        <a:lstStyle/>
        <a:p>
          <a:endParaRPr lang="da-DK"/>
        </a:p>
      </dgm:t>
    </dgm:pt>
    <dgm:pt modelId="{FFF1A0B5-D377-41DF-8DDC-8D4D2EDF628A}" type="sibTrans" cxnId="{4B97BF7E-BAAC-4466-947E-F8A79D8FC6C0}">
      <dgm:prSet/>
      <dgm:spPr/>
      <dgm:t>
        <a:bodyPr/>
        <a:lstStyle/>
        <a:p>
          <a:endParaRPr lang="da-DK"/>
        </a:p>
      </dgm:t>
    </dgm:pt>
    <dgm:pt modelId="{6B25A89C-4AFC-47EC-8E03-5BF69B237FB7}">
      <dgm:prSet phldrT="[Tekst]"/>
      <dgm:spPr/>
      <dgm:t>
        <a:bodyPr/>
        <a:lstStyle/>
        <a:p>
          <a:r>
            <a:rPr lang="en-GB" noProof="0" dirty="0"/>
            <a:t>assess and provide feedback</a:t>
          </a:r>
        </a:p>
      </dgm:t>
    </dgm:pt>
    <dgm:pt modelId="{C03DC752-0B39-48F5-AF76-F07001E1C8D2}" type="parTrans" cxnId="{1F3DBED9-DE0B-4FC1-B9F3-4FD4B844C1A0}">
      <dgm:prSet/>
      <dgm:spPr/>
      <dgm:t>
        <a:bodyPr/>
        <a:lstStyle/>
        <a:p>
          <a:endParaRPr lang="da-DK"/>
        </a:p>
      </dgm:t>
    </dgm:pt>
    <dgm:pt modelId="{3E495147-FACE-438F-85A6-0AAF66E959FB}" type="sibTrans" cxnId="{1F3DBED9-DE0B-4FC1-B9F3-4FD4B844C1A0}">
      <dgm:prSet/>
      <dgm:spPr/>
      <dgm:t>
        <a:bodyPr/>
        <a:lstStyle/>
        <a:p>
          <a:endParaRPr lang="da-DK"/>
        </a:p>
      </dgm:t>
    </dgm:pt>
    <dgm:pt modelId="{2AAFE6A2-B236-4C83-9329-7C3E06AAADF8}">
      <dgm:prSet phldrT="[Tekst]"/>
      <dgm:spPr/>
      <dgm:t>
        <a:bodyPr/>
        <a:lstStyle/>
        <a:p>
          <a:r>
            <a:rPr lang="en-GB" noProof="0" dirty="0"/>
            <a:t>Students</a:t>
          </a:r>
        </a:p>
      </dgm:t>
    </dgm:pt>
    <dgm:pt modelId="{47114086-0990-4C24-A5FA-43AC5DD27C6C}" type="parTrans" cxnId="{FA6C9B44-8AF3-4471-BC48-C537F462C282}">
      <dgm:prSet/>
      <dgm:spPr/>
      <dgm:t>
        <a:bodyPr/>
        <a:lstStyle/>
        <a:p>
          <a:endParaRPr lang="da-DK"/>
        </a:p>
      </dgm:t>
    </dgm:pt>
    <dgm:pt modelId="{A8A7BEEA-F212-4A1B-AAB0-FB49DD1AC8C9}" type="sibTrans" cxnId="{FA6C9B44-8AF3-4471-BC48-C537F462C282}">
      <dgm:prSet/>
      <dgm:spPr/>
      <dgm:t>
        <a:bodyPr/>
        <a:lstStyle/>
        <a:p>
          <a:endParaRPr lang="da-DK"/>
        </a:p>
      </dgm:t>
    </dgm:pt>
    <dgm:pt modelId="{15D20183-82C2-4428-B1B5-0FFC3082E620}">
      <dgm:prSet phldrT="[Tekst]"/>
      <dgm:spPr/>
      <dgm:t>
        <a:bodyPr/>
        <a:lstStyle/>
        <a:p>
          <a:r>
            <a:rPr lang="en-GB" noProof="0" dirty="0"/>
            <a:t>respond to and rate feedback received</a:t>
          </a:r>
        </a:p>
      </dgm:t>
    </dgm:pt>
    <dgm:pt modelId="{CBFA8B22-C0D6-493A-AAE5-EC40F4059903}" type="parTrans" cxnId="{1F20BFAD-8FDD-4B58-AD2B-987AC6CAF33C}">
      <dgm:prSet/>
      <dgm:spPr/>
      <dgm:t>
        <a:bodyPr/>
        <a:lstStyle/>
        <a:p>
          <a:endParaRPr lang="da-DK"/>
        </a:p>
      </dgm:t>
    </dgm:pt>
    <dgm:pt modelId="{767EC0A3-0172-479D-9667-6CF738863C08}" type="sibTrans" cxnId="{1F20BFAD-8FDD-4B58-AD2B-987AC6CAF33C}">
      <dgm:prSet/>
      <dgm:spPr/>
      <dgm:t>
        <a:bodyPr/>
        <a:lstStyle/>
        <a:p>
          <a:endParaRPr lang="da-DK"/>
        </a:p>
      </dgm:t>
    </dgm:pt>
    <dgm:pt modelId="{3C7B0ED7-0A96-4E3B-BE00-9892C74AC2E9}" type="pres">
      <dgm:prSet presAssocID="{9CC16432-5791-462E-950F-D8D5C673724D}" presName="Name0" presStyleCnt="0">
        <dgm:presLayoutVars>
          <dgm:dir/>
          <dgm:resizeHandles val="exact"/>
        </dgm:presLayoutVars>
      </dgm:prSet>
      <dgm:spPr/>
    </dgm:pt>
    <dgm:pt modelId="{A9C97587-09FF-469A-94C1-9F8D5B1C71CB}" type="pres">
      <dgm:prSet presAssocID="{97D8740F-C4A1-4B1A-9737-2E06FC4E841B}" presName="composite" presStyleCnt="0"/>
      <dgm:spPr/>
    </dgm:pt>
    <dgm:pt modelId="{4AFC2B52-F176-42A7-AC63-902B1BBDC605}" type="pres">
      <dgm:prSet presAssocID="{97D8740F-C4A1-4B1A-9737-2E06FC4E841B}" presName="imagSh" presStyleLbl="b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solidFill>
            <a:srgbClr val="D38235"/>
          </a:solidFill>
        </a:ln>
      </dgm:spPr>
    </dgm:pt>
    <dgm:pt modelId="{97D6EB49-B81E-44DC-8EA4-24809C9CED92}" type="pres">
      <dgm:prSet presAssocID="{97D8740F-C4A1-4B1A-9737-2E06FC4E841B}" presName="txNode" presStyleLbl="node1" presStyleIdx="0" presStyleCnt="3">
        <dgm:presLayoutVars>
          <dgm:bulletEnabled val="1"/>
        </dgm:presLayoutVars>
      </dgm:prSet>
      <dgm:spPr/>
    </dgm:pt>
    <dgm:pt modelId="{5948C375-EDE6-4B5B-8FB3-5C4EEE95D70C}" type="pres">
      <dgm:prSet presAssocID="{A1E71320-B759-45EB-BA1B-DF03CC525857}" presName="sibTrans" presStyleLbl="sibTrans2D1" presStyleIdx="0" presStyleCnt="2"/>
      <dgm:spPr/>
    </dgm:pt>
    <dgm:pt modelId="{68B1D98C-2FCA-4E24-8314-118652B7BBAF}" type="pres">
      <dgm:prSet presAssocID="{A1E71320-B759-45EB-BA1B-DF03CC525857}" presName="connTx" presStyleLbl="sibTrans2D1" presStyleIdx="0" presStyleCnt="2"/>
      <dgm:spPr/>
    </dgm:pt>
    <dgm:pt modelId="{1CC68DF3-0E29-412B-9E1E-02DEB3623AB4}" type="pres">
      <dgm:prSet presAssocID="{52BF1660-A57E-4B66-B7DF-E5BD6DAFAF46}" presName="composite" presStyleCnt="0"/>
      <dgm:spPr/>
    </dgm:pt>
    <dgm:pt modelId="{FC8EC7FA-DFA6-4B28-ABAC-D65DB351BB9B}" type="pres">
      <dgm:prSet presAssocID="{52BF1660-A57E-4B66-B7DF-E5BD6DAFAF46}" presName="imagSh" presStyleLbl="b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solidFill>
            <a:srgbClr val="D38235"/>
          </a:solidFill>
        </a:ln>
      </dgm:spPr>
    </dgm:pt>
    <dgm:pt modelId="{0A0499D1-0B4A-4769-9EA7-3A871D5A6364}" type="pres">
      <dgm:prSet presAssocID="{52BF1660-A57E-4B66-B7DF-E5BD6DAFAF46}" presName="txNode" presStyleLbl="node1" presStyleIdx="1" presStyleCnt="3">
        <dgm:presLayoutVars>
          <dgm:bulletEnabled val="1"/>
        </dgm:presLayoutVars>
      </dgm:prSet>
      <dgm:spPr/>
    </dgm:pt>
    <dgm:pt modelId="{4DBA7B04-89FD-4644-BD3F-6BFA031D02E7}" type="pres">
      <dgm:prSet presAssocID="{FFF1A0B5-D377-41DF-8DDC-8D4D2EDF628A}" presName="sibTrans" presStyleLbl="sibTrans2D1" presStyleIdx="1" presStyleCnt="2"/>
      <dgm:spPr/>
    </dgm:pt>
    <dgm:pt modelId="{A4E03175-C96F-4E0E-B909-3CD3D5CAB42C}" type="pres">
      <dgm:prSet presAssocID="{FFF1A0B5-D377-41DF-8DDC-8D4D2EDF628A}" presName="connTx" presStyleLbl="sibTrans2D1" presStyleIdx="1" presStyleCnt="2"/>
      <dgm:spPr/>
    </dgm:pt>
    <dgm:pt modelId="{16A343C7-8D46-4F4D-B5B0-C3FE6AF29C8F}" type="pres">
      <dgm:prSet presAssocID="{2AAFE6A2-B236-4C83-9329-7C3E06AAADF8}" presName="composite" presStyleCnt="0"/>
      <dgm:spPr/>
    </dgm:pt>
    <dgm:pt modelId="{7053FCC2-5F2A-4AFA-89A7-864F5230C869}" type="pres">
      <dgm:prSet presAssocID="{2AAFE6A2-B236-4C83-9329-7C3E06AAADF8}" presName="imagSh" presStyleLbl="b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>
          <a:solidFill>
            <a:srgbClr val="D38235"/>
          </a:solidFill>
        </a:ln>
      </dgm:spPr>
    </dgm:pt>
    <dgm:pt modelId="{50E5B090-99A4-48AD-9DDA-6BD0DC4DCD76}" type="pres">
      <dgm:prSet presAssocID="{2AAFE6A2-B236-4C83-9329-7C3E06AAADF8}" presName="txNode" presStyleLbl="node1" presStyleIdx="2" presStyleCnt="3">
        <dgm:presLayoutVars>
          <dgm:bulletEnabled val="1"/>
        </dgm:presLayoutVars>
      </dgm:prSet>
      <dgm:spPr/>
    </dgm:pt>
  </dgm:ptLst>
  <dgm:cxnLst>
    <dgm:cxn modelId="{A000DA01-68B1-41EC-A83D-C72CC349F1B8}" type="presOf" srcId="{A1E71320-B759-45EB-BA1B-DF03CC525857}" destId="{5948C375-EDE6-4B5B-8FB3-5C4EEE95D70C}" srcOrd="0" destOrd="0" presId="urn:microsoft.com/office/officeart/2005/8/layout/hProcess10"/>
    <dgm:cxn modelId="{B26D882B-72D4-4730-910C-6DC6B10B7A3E}" type="presOf" srcId="{52BF1660-A57E-4B66-B7DF-E5BD6DAFAF46}" destId="{0A0499D1-0B4A-4769-9EA7-3A871D5A6364}" srcOrd="0" destOrd="0" presId="urn:microsoft.com/office/officeart/2005/8/layout/hProcess10"/>
    <dgm:cxn modelId="{69B10639-7021-4A76-A0E0-33F6971516EA}" type="presOf" srcId="{A6CA5F36-4EAC-408A-A8E6-0950407EA497}" destId="{97D6EB49-B81E-44DC-8EA4-24809C9CED92}" srcOrd="0" destOrd="1" presId="urn:microsoft.com/office/officeart/2005/8/layout/hProcess10"/>
    <dgm:cxn modelId="{FA6C9B44-8AF3-4471-BC48-C537F462C282}" srcId="{9CC16432-5791-462E-950F-D8D5C673724D}" destId="{2AAFE6A2-B236-4C83-9329-7C3E06AAADF8}" srcOrd="2" destOrd="0" parTransId="{47114086-0990-4C24-A5FA-43AC5DD27C6C}" sibTransId="{A8A7BEEA-F212-4A1B-AAB0-FB49DD1AC8C9}"/>
    <dgm:cxn modelId="{3FABBD46-90B9-4E48-ABD2-1DDAC185BB29}" srcId="{97D8740F-C4A1-4B1A-9737-2E06FC4E841B}" destId="{A6CA5F36-4EAC-408A-A8E6-0950407EA497}" srcOrd="0" destOrd="0" parTransId="{DF9EB815-818B-41A3-90C1-86C7FE41C89C}" sibTransId="{545D5E38-0BAE-42E3-BCE8-9FEFD93BD6B1}"/>
    <dgm:cxn modelId="{85137B4E-60EF-4E70-8753-689EB50D4DD3}" type="presOf" srcId="{15D20183-82C2-4428-B1B5-0FFC3082E620}" destId="{50E5B090-99A4-48AD-9DDA-6BD0DC4DCD76}" srcOrd="0" destOrd="1" presId="urn:microsoft.com/office/officeart/2005/8/layout/hProcess10"/>
    <dgm:cxn modelId="{807A1556-F1B6-43F8-8E8D-1A7332C2F356}" type="presOf" srcId="{6B25A89C-4AFC-47EC-8E03-5BF69B237FB7}" destId="{0A0499D1-0B4A-4769-9EA7-3A871D5A6364}" srcOrd="0" destOrd="1" presId="urn:microsoft.com/office/officeart/2005/8/layout/hProcess10"/>
    <dgm:cxn modelId="{42DA847A-5C8E-4413-A6D7-E91270F13FA8}" type="presOf" srcId="{FFF1A0B5-D377-41DF-8DDC-8D4D2EDF628A}" destId="{A4E03175-C96F-4E0E-B909-3CD3D5CAB42C}" srcOrd="1" destOrd="0" presId="urn:microsoft.com/office/officeart/2005/8/layout/hProcess10"/>
    <dgm:cxn modelId="{4B97BF7E-BAAC-4466-947E-F8A79D8FC6C0}" srcId="{9CC16432-5791-462E-950F-D8D5C673724D}" destId="{52BF1660-A57E-4B66-B7DF-E5BD6DAFAF46}" srcOrd="1" destOrd="0" parTransId="{FC535057-704E-4928-AB4A-A17F7BAAA95E}" sibTransId="{FFF1A0B5-D377-41DF-8DDC-8D4D2EDF628A}"/>
    <dgm:cxn modelId="{96608483-BA04-4D26-A327-AEB0D66EBEF2}" type="presOf" srcId="{2AAFE6A2-B236-4C83-9329-7C3E06AAADF8}" destId="{50E5B090-99A4-48AD-9DDA-6BD0DC4DCD76}" srcOrd="0" destOrd="0" presId="urn:microsoft.com/office/officeart/2005/8/layout/hProcess10"/>
    <dgm:cxn modelId="{33A779A5-DDE9-4229-855C-01BD7B0A1D2E}" type="presOf" srcId="{97D8740F-C4A1-4B1A-9737-2E06FC4E841B}" destId="{97D6EB49-B81E-44DC-8EA4-24809C9CED92}" srcOrd="0" destOrd="0" presId="urn:microsoft.com/office/officeart/2005/8/layout/hProcess10"/>
    <dgm:cxn modelId="{1F20BFAD-8FDD-4B58-AD2B-987AC6CAF33C}" srcId="{2AAFE6A2-B236-4C83-9329-7C3E06AAADF8}" destId="{15D20183-82C2-4428-B1B5-0FFC3082E620}" srcOrd="0" destOrd="0" parTransId="{CBFA8B22-C0D6-493A-AAE5-EC40F4059903}" sibTransId="{767EC0A3-0172-479D-9667-6CF738863C08}"/>
    <dgm:cxn modelId="{60C7BBD7-39FA-4352-8FAC-A790D19D199C}" srcId="{9CC16432-5791-462E-950F-D8D5C673724D}" destId="{97D8740F-C4A1-4B1A-9737-2E06FC4E841B}" srcOrd="0" destOrd="0" parTransId="{D43DA29E-99D2-47BD-B222-E7F2FD3B418B}" sibTransId="{A1E71320-B759-45EB-BA1B-DF03CC525857}"/>
    <dgm:cxn modelId="{1F3DBED9-DE0B-4FC1-B9F3-4FD4B844C1A0}" srcId="{52BF1660-A57E-4B66-B7DF-E5BD6DAFAF46}" destId="{6B25A89C-4AFC-47EC-8E03-5BF69B237FB7}" srcOrd="0" destOrd="0" parTransId="{C03DC752-0B39-48F5-AF76-F07001E1C8D2}" sibTransId="{3E495147-FACE-438F-85A6-0AAF66E959FB}"/>
    <dgm:cxn modelId="{8201DDDA-AF15-4DEE-824C-CE43C9306BA6}" type="presOf" srcId="{A1E71320-B759-45EB-BA1B-DF03CC525857}" destId="{68B1D98C-2FCA-4E24-8314-118652B7BBAF}" srcOrd="1" destOrd="0" presId="urn:microsoft.com/office/officeart/2005/8/layout/hProcess10"/>
    <dgm:cxn modelId="{59D811E1-F99F-4DEA-8599-A08C40B87525}" type="presOf" srcId="{9CC16432-5791-462E-950F-D8D5C673724D}" destId="{3C7B0ED7-0A96-4E3B-BE00-9892C74AC2E9}" srcOrd="0" destOrd="0" presId="urn:microsoft.com/office/officeart/2005/8/layout/hProcess10"/>
    <dgm:cxn modelId="{618F88FE-24AE-4FC0-962D-B64B0A34515D}" type="presOf" srcId="{FFF1A0B5-D377-41DF-8DDC-8D4D2EDF628A}" destId="{4DBA7B04-89FD-4644-BD3F-6BFA031D02E7}" srcOrd="0" destOrd="0" presId="urn:microsoft.com/office/officeart/2005/8/layout/hProcess10"/>
    <dgm:cxn modelId="{DEDE246E-6326-4E3A-88B5-CC2DDD1F7394}" type="presParOf" srcId="{3C7B0ED7-0A96-4E3B-BE00-9892C74AC2E9}" destId="{A9C97587-09FF-469A-94C1-9F8D5B1C71CB}" srcOrd="0" destOrd="0" presId="urn:microsoft.com/office/officeart/2005/8/layout/hProcess10"/>
    <dgm:cxn modelId="{970E4F0E-4B29-4BD5-B71F-7EF1296688B5}" type="presParOf" srcId="{A9C97587-09FF-469A-94C1-9F8D5B1C71CB}" destId="{4AFC2B52-F176-42A7-AC63-902B1BBDC605}" srcOrd="0" destOrd="0" presId="urn:microsoft.com/office/officeart/2005/8/layout/hProcess10"/>
    <dgm:cxn modelId="{8BEED7DF-2709-4471-8611-FF765CE28AB5}" type="presParOf" srcId="{A9C97587-09FF-469A-94C1-9F8D5B1C71CB}" destId="{97D6EB49-B81E-44DC-8EA4-24809C9CED92}" srcOrd="1" destOrd="0" presId="urn:microsoft.com/office/officeart/2005/8/layout/hProcess10"/>
    <dgm:cxn modelId="{7BE4B250-9574-4C62-81D8-55E1D35F701A}" type="presParOf" srcId="{3C7B0ED7-0A96-4E3B-BE00-9892C74AC2E9}" destId="{5948C375-EDE6-4B5B-8FB3-5C4EEE95D70C}" srcOrd="1" destOrd="0" presId="urn:microsoft.com/office/officeart/2005/8/layout/hProcess10"/>
    <dgm:cxn modelId="{7A944A09-044B-46DC-8F9D-F4EAB332FCC3}" type="presParOf" srcId="{5948C375-EDE6-4B5B-8FB3-5C4EEE95D70C}" destId="{68B1D98C-2FCA-4E24-8314-118652B7BBAF}" srcOrd="0" destOrd="0" presId="urn:microsoft.com/office/officeart/2005/8/layout/hProcess10"/>
    <dgm:cxn modelId="{2575AE68-4DEA-4DEE-811C-5E48FD5504DB}" type="presParOf" srcId="{3C7B0ED7-0A96-4E3B-BE00-9892C74AC2E9}" destId="{1CC68DF3-0E29-412B-9E1E-02DEB3623AB4}" srcOrd="2" destOrd="0" presId="urn:microsoft.com/office/officeart/2005/8/layout/hProcess10"/>
    <dgm:cxn modelId="{F2813A28-0E87-4A4E-9079-126B3CA5087F}" type="presParOf" srcId="{1CC68DF3-0E29-412B-9E1E-02DEB3623AB4}" destId="{FC8EC7FA-DFA6-4B28-ABAC-D65DB351BB9B}" srcOrd="0" destOrd="0" presId="urn:microsoft.com/office/officeart/2005/8/layout/hProcess10"/>
    <dgm:cxn modelId="{F44CD8FF-26A7-4F4E-AAE1-95061060E6C8}" type="presParOf" srcId="{1CC68DF3-0E29-412B-9E1E-02DEB3623AB4}" destId="{0A0499D1-0B4A-4769-9EA7-3A871D5A6364}" srcOrd="1" destOrd="0" presId="urn:microsoft.com/office/officeart/2005/8/layout/hProcess10"/>
    <dgm:cxn modelId="{BB6387B8-2EAD-4B47-B2A3-A197AE9B4D2B}" type="presParOf" srcId="{3C7B0ED7-0A96-4E3B-BE00-9892C74AC2E9}" destId="{4DBA7B04-89FD-4644-BD3F-6BFA031D02E7}" srcOrd="3" destOrd="0" presId="urn:microsoft.com/office/officeart/2005/8/layout/hProcess10"/>
    <dgm:cxn modelId="{D38C5BCC-75C7-48CA-85FA-6D143F27D296}" type="presParOf" srcId="{4DBA7B04-89FD-4644-BD3F-6BFA031D02E7}" destId="{A4E03175-C96F-4E0E-B909-3CD3D5CAB42C}" srcOrd="0" destOrd="0" presId="urn:microsoft.com/office/officeart/2005/8/layout/hProcess10"/>
    <dgm:cxn modelId="{CD7BC72C-88DF-4C3A-AA35-C8C8F39D8843}" type="presParOf" srcId="{3C7B0ED7-0A96-4E3B-BE00-9892C74AC2E9}" destId="{16A343C7-8D46-4F4D-B5B0-C3FE6AF29C8F}" srcOrd="4" destOrd="0" presId="urn:microsoft.com/office/officeart/2005/8/layout/hProcess10"/>
    <dgm:cxn modelId="{B9AD8FBD-B60E-4247-919B-48B5B6B6E8C1}" type="presParOf" srcId="{16A343C7-8D46-4F4D-B5B0-C3FE6AF29C8F}" destId="{7053FCC2-5F2A-4AFA-89A7-864F5230C869}" srcOrd="0" destOrd="0" presId="urn:microsoft.com/office/officeart/2005/8/layout/hProcess10"/>
    <dgm:cxn modelId="{3A9F65FB-690F-41BD-AC09-357FD4DF5180}" type="presParOf" srcId="{16A343C7-8D46-4F4D-B5B0-C3FE6AF29C8F}" destId="{50E5B090-99A4-48AD-9DDA-6BD0DC4DCD76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091DA9-E651-4076-ADD8-B234EC2F8624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5793BA10-F5C2-4E4F-8B9F-0998459D5994}">
      <dgm:prSet phldrT="[Tekst]"/>
      <dgm:spPr/>
      <dgm:t>
        <a:bodyPr/>
        <a:lstStyle/>
        <a:p>
          <a:r>
            <a:rPr lang="en-GB" noProof="0" dirty="0"/>
            <a:t>Tailor PA activities</a:t>
          </a:r>
        </a:p>
      </dgm:t>
    </dgm:pt>
    <dgm:pt modelId="{BA461F69-46E2-4A74-8696-BC7472B7F72F}" type="parTrans" cxnId="{BC1CD303-79E8-4E89-B6A0-81AE8BE0C88C}">
      <dgm:prSet/>
      <dgm:spPr/>
      <dgm:t>
        <a:bodyPr/>
        <a:lstStyle/>
        <a:p>
          <a:endParaRPr lang="da-DK"/>
        </a:p>
      </dgm:t>
    </dgm:pt>
    <dgm:pt modelId="{77463101-7F67-4237-88CD-4773E508789D}" type="sibTrans" cxnId="{BC1CD303-79E8-4E89-B6A0-81AE8BE0C88C}">
      <dgm:prSet/>
      <dgm:spPr/>
      <dgm:t>
        <a:bodyPr/>
        <a:lstStyle/>
        <a:p>
          <a:endParaRPr lang="da-DK"/>
        </a:p>
      </dgm:t>
    </dgm:pt>
    <dgm:pt modelId="{DD3135C3-4C40-4641-8FEE-592D7554C251}">
      <dgm:prSet phldrT="[Tekst]"/>
      <dgm:spPr/>
      <dgm:t>
        <a:bodyPr/>
        <a:lstStyle/>
        <a:p>
          <a:r>
            <a:rPr lang="en-GB" noProof="0" dirty="0"/>
            <a:t>Learning goals</a:t>
          </a:r>
        </a:p>
      </dgm:t>
    </dgm:pt>
    <dgm:pt modelId="{901DA4A2-1895-4DD3-A526-C2744AEC01A6}" type="parTrans" cxnId="{70C7335E-E9FE-407F-B59B-C6105318672F}">
      <dgm:prSet/>
      <dgm:spPr/>
      <dgm:t>
        <a:bodyPr/>
        <a:lstStyle/>
        <a:p>
          <a:endParaRPr lang="da-DK"/>
        </a:p>
      </dgm:t>
    </dgm:pt>
    <dgm:pt modelId="{5D18545F-008E-44E7-9CE8-E55CB1C72EE4}" type="sibTrans" cxnId="{70C7335E-E9FE-407F-B59B-C6105318672F}">
      <dgm:prSet/>
      <dgm:spPr/>
      <dgm:t>
        <a:bodyPr/>
        <a:lstStyle/>
        <a:p>
          <a:endParaRPr lang="da-DK"/>
        </a:p>
      </dgm:t>
    </dgm:pt>
    <dgm:pt modelId="{4E8C9FEF-22CF-422C-B6F3-F43DE859A252}">
      <dgm:prSet phldrT="[Tekst]"/>
      <dgm:spPr/>
      <dgm:t>
        <a:bodyPr/>
        <a:lstStyle/>
        <a:p>
          <a:r>
            <a:rPr lang="en-GB" noProof="0" dirty="0"/>
            <a:t>Tasks &amp; timing</a:t>
          </a:r>
        </a:p>
      </dgm:t>
    </dgm:pt>
    <dgm:pt modelId="{F7FEFF4C-3777-4E5A-8AFC-23C835EF6EF0}" type="parTrans" cxnId="{6F4578B7-0D3C-4566-8544-C929C0DE38FC}">
      <dgm:prSet/>
      <dgm:spPr/>
      <dgm:t>
        <a:bodyPr/>
        <a:lstStyle/>
        <a:p>
          <a:endParaRPr lang="da-DK"/>
        </a:p>
      </dgm:t>
    </dgm:pt>
    <dgm:pt modelId="{17391957-39D5-4936-8235-9EA95B0AF5E7}" type="sibTrans" cxnId="{6F4578B7-0D3C-4566-8544-C929C0DE38FC}">
      <dgm:prSet/>
      <dgm:spPr/>
      <dgm:t>
        <a:bodyPr/>
        <a:lstStyle/>
        <a:p>
          <a:endParaRPr lang="da-DK"/>
        </a:p>
      </dgm:t>
    </dgm:pt>
    <dgm:pt modelId="{DA0922E4-0966-40C2-B578-715F6E00726F}">
      <dgm:prSet phldrT="[Tekst]"/>
      <dgm:spPr/>
      <dgm:t>
        <a:bodyPr/>
        <a:lstStyle/>
        <a:p>
          <a:r>
            <a:rPr lang="en-GB" noProof="0" dirty="0"/>
            <a:t>Context</a:t>
          </a:r>
        </a:p>
      </dgm:t>
    </dgm:pt>
    <dgm:pt modelId="{4FCDB7D4-7BF6-4167-9C6B-5915292C829A}" type="parTrans" cxnId="{BA7731C9-09C9-473C-A32D-56326024AB3F}">
      <dgm:prSet/>
      <dgm:spPr/>
      <dgm:t>
        <a:bodyPr/>
        <a:lstStyle/>
        <a:p>
          <a:endParaRPr lang="da-DK"/>
        </a:p>
      </dgm:t>
    </dgm:pt>
    <dgm:pt modelId="{6CF803E5-C371-4705-8918-DF5654160CBA}" type="sibTrans" cxnId="{BA7731C9-09C9-473C-A32D-56326024AB3F}">
      <dgm:prSet/>
      <dgm:spPr/>
      <dgm:t>
        <a:bodyPr/>
        <a:lstStyle/>
        <a:p>
          <a:endParaRPr lang="da-DK"/>
        </a:p>
      </dgm:t>
    </dgm:pt>
    <dgm:pt modelId="{ABCFA512-0223-4D8E-86AF-70B14BA95749}">
      <dgm:prSet phldrT="[Tekst]"/>
      <dgm:spPr/>
      <dgm:t>
        <a:bodyPr/>
        <a:lstStyle/>
        <a:p>
          <a:r>
            <a:rPr lang="da-DK" dirty="0"/>
            <a:t>Students</a:t>
          </a:r>
        </a:p>
      </dgm:t>
    </dgm:pt>
    <dgm:pt modelId="{45EE4EFF-D0F5-4F24-98CA-71D6ED177A47}" type="parTrans" cxnId="{D5A82AA5-2296-4E4D-9C04-9B47ECF58530}">
      <dgm:prSet/>
      <dgm:spPr/>
      <dgm:t>
        <a:bodyPr/>
        <a:lstStyle/>
        <a:p>
          <a:endParaRPr lang="da-DK"/>
        </a:p>
      </dgm:t>
    </dgm:pt>
    <dgm:pt modelId="{593953B1-1FC2-442C-A519-49BFDF5179F9}" type="sibTrans" cxnId="{D5A82AA5-2296-4E4D-9C04-9B47ECF58530}">
      <dgm:prSet/>
      <dgm:spPr/>
      <dgm:t>
        <a:bodyPr/>
        <a:lstStyle/>
        <a:p>
          <a:endParaRPr lang="da-DK"/>
        </a:p>
      </dgm:t>
    </dgm:pt>
    <dgm:pt modelId="{F0036F50-BDC8-4A96-8A66-EF1F932E6D5F}" type="pres">
      <dgm:prSet presAssocID="{6E091DA9-E651-4076-ADD8-B234EC2F8624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0C6CF6B-307B-4B60-AFE8-9D3437A1B04F}" type="pres">
      <dgm:prSet presAssocID="{5793BA10-F5C2-4E4F-8B9F-0998459D5994}" presName="centerShape" presStyleLbl="node0" presStyleIdx="0" presStyleCnt="1"/>
      <dgm:spPr/>
    </dgm:pt>
    <dgm:pt modelId="{1AB0A675-0362-4964-915F-8E5688B8F463}" type="pres">
      <dgm:prSet presAssocID="{DD3135C3-4C40-4641-8FEE-592D7554C251}" presName="node" presStyleLbl="node1" presStyleIdx="0" presStyleCnt="4">
        <dgm:presLayoutVars>
          <dgm:bulletEnabled val="1"/>
        </dgm:presLayoutVars>
      </dgm:prSet>
      <dgm:spPr/>
    </dgm:pt>
    <dgm:pt modelId="{4FF2D0AD-A92D-46ED-9997-C7016DE30D97}" type="pres">
      <dgm:prSet presAssocID="{DD3135C3-4C40-4641-8FEE-592D7554C251}" presName="dummy" presStyleCnt="0"/>
      <dgm:spPr/>
    </dgm:pt>
    <dgm:pt modelId="{57C16834-B297-40ED-8EB8-D88D8125A355}" type="pres">
      <dgm:prSet presAssocID="{5D18545F-008E-44E7-9CE8-E55CB1C72EE4}" presName="sibTrans" presStyleLbl="sibTrans2D1" presStyleIdx="0" presStyleCnt="4"/>
      <dgm:spPr/>
    </dgm:pt>
    <dgm:pt modelId="{50924EF5-DCBD-4DFB-9AC9-8CAAE6DD6894}" type="pres">
      <dgm:prSet presAssocID="{4E8C9FEF-22CF-422C-B6F3-F43DE859A252}" presName="node" presStyleLbl="node1" presStyleIdx="1" presStyleCnt="4">
        <dgm:presLayoutVars>
          <dgm:bulletEnabled val="1"/>
        </dgm:presLayoutVars>
      </dgm:prSet>
      <dgm:spPr/>
    </dgm:pt>
    <dgm:pt modelId="{95514C46-4F86-41A5-A74D-293F1816FAB9}" type="pres">
      <dgm:prSet presAssocID="{4E8C9FEF-22CF-422C-B6F3-F43DE859A252}" presName="dummy" presStyleCnt="0"/>
      <dgm:spPr/>
    </dgm:pt>
    <dgm:pt modelId="{785A27CA-CEA1-4FE4-920D-D497F604A8B0}" type="pres">
      <dgm:prSet presAssocID="{17391957-39D5-4936-8235-9EA95B0AF5E7}" presName="sibTrans" presStyleLbl="sibTrans2D1" presStyleIdx="1" presStyleCnt="4"/>
      <dgm:spPr/>
    </dgm:pt>
    <dgm:pt modelId="{3704CCD4-A34A-4D5D-B219-40A0CE4C5EA1}" type="pres">
      <dgm:prSet presAssocID="{DA0922E4-0966-40C2-B578-715F6E00726F}" presName="node" presStyleLbl="node1" presStyleIdx="2" presStyleCnt="4">
        <dgm:presLayoutVars>
          <dgm:bulletEnabled val="1"/>
        </dgm:presLayoutVars>
      </dgm:prSet>
      <dgm:spPr/>
    </dgm:pt>
    <dgm:pt modelId="{ED90BB6C-09D1-4ABF-869F-DFB5B80F06CB}" type="pres">
      <dgm:prSet presAssocID="{DA0922E4-0966-40C2-B578-715F6E00726F}" presName="dummy" presStyleCnt="0"/>
      <dgm:spPr/>
    </dgm:pt>
    <dgm:pt modelId="{D427AEA8-26F3-4426-98AA-ECC52D28EDAE}" type="pres">
      <dgm:prSet presAssocID="{6CF803E5-C371-4705-8918-DF5654160CBA}" presName="sibTrans" presStyleLbl="sibTrans2D1" presStyleIdx="2" presStyleCnt="4"/>
      <dgm:spPr/>
    </dgm:pt>
    <dgm:pt modelId="{663E47AF-FFAA-464F-8208-1C2189853B7D}" type="pres">
      <dgm:prSet presAssocID="{ABCFA512-0223-4D8E-86AF-70B14BA95749}" presName="node" presStyleLbl="node1" presStyleIdx="3" presStyleCnt="4">
        <dgm:presLayoutVars>
          <dgm:bulletEnabled val="1"/>
        </dgm:presLayoutVars>
      </dgm:prSet>
      <dgm:spPr/>
    </dgm:pt>
    <dgm:pt modelId="{CB231D05-774B-47EE-B70B-EBDE0C235128}" type="pres">
      <dgm:prSet presAssocID="{ABCFA512-0223-4D8E-86AF-70B14BA95749}" presName="dummy" presStyleCnt="0"/>
      <dgm:spPr/>
    </dgm:pt>
    <dgm:pt modelId="{0A0FC868-56D6-4AED-9D49-054040F13547}" type="pres">
      <dgm:prSet presAssocID="{593953B1-1FC2-442C-A519-49BFDF5179F9}" presName="sibTrans" presStyleLbl="sibTrans2D1" presStyleIdx="3" presStyleCnt="4"/>
      <dgm:spPr/>
    </dgm:pt>
  </dgm:ptLst>
  <dgm:cxnLst>
    <dgm:cxn modelId="{BC1CD303-79E8-4E89-B6A0-81AE8BE0C88C}" srcId="{6E091DA9-E651-4076-ADD8-B234EC2F8624}" destId="{5793BA10-F5C2-4E4F-8B9F-0998459D5994}" srcOrd="0" destOrd="0" parTransId="{BA461F69-46E2-4A74-8696-BC7472B7F72F}" sibTransId="{77463101-7F67-4237-88CD-4773E508789D}"/>
    <dgm:cxn modelId="{B11F6F1C-0624-48A0-806F-42F03F0E0ECF}" type="presOf" srcId="{DD3135C3-4C40-4641-8FEE-592D7554C251}" destId="{1AB0A675-0362-4964-915F-8E5688B8F463}" srcOrd="0" destOrd="0" presId="urn:microsoft.com/office/officeart/2005/8/layout/radial6"/>
    <dgm:cxn modelId="{F790FE39-0622-4F83-8090-553A8C0AB0AF}" type="presOf" srcId="{DA0922E4-0966-40C2-B578-715F6E00726F}" destId="{3704CCD4-A34A-4D5D-B219-40A0CE4C5EA1}" srcOrd="0" destOrd="0" presId="urn:microsoft.com/office/officeart/2005/8/layout/radial6"/>
    <dgm:cxn modelId="{6BCBE35D-0C1E-4792-9415-7AA847A16988}" type="presOf" srcId="{5D18545F-008E-44E7-9CE8-E55CB1C72EE4}" destId="{57C16834-B297-40ED-8EB8-D88D8125A355}" srcOrd="0" destOrd="0" presId="urn:microsoft.com/office/officeart/2005/8/layout/radial6"/>
    <dgm:cxn modelId="{70C7335E-E9FE-407F-B59B-C6105318672F}" srcId="{5793BA10-F5C2-4E4F-8B9F-0998459D5994}" destId="{DD3135C3-4C40-4641-8FEE-592D7554C251}" srcOrd="0" destOrd="0" parTransId="{901DA4A2-1895-4DD3-A526-C2744AEC01A6}" sibTransId="{5D18545F-008E-44E7-9CE8-E55CB1C72EE4}"/>
    <dgm:cxn modelId="{A9BF315F-59F4-43C5-A70F-2028075A6BFF}" type="presOf" srcId="{6E091DA9-E651-4076-ADD8-B234EC2F8624}" destId="{F0036F50-BDC8-4A96-8A66-EF1F932E6D5F}" srcOrd="0" destOrd="0" presId="urn:microsoft.com/office/officeart/2005/8/layout/radial6"/>
    <dgm:cxn modelId="{43450985-15AF-4AC5-9323-6CFB52258E5E}" type="presOf" srcId="{17391957-39D5-4936-8235-9EA95B0AF5E7}" destId="{785A27CA-CEA1-4FE4-920D-D497F604A8B0}" srcOrd="0" destOrd="0" presId="urn:microsoft.com/office/officeart/2005/8/layout/radial6"/>
    <dgm:cxn modelId="{4DCE0498-3E0E-4923-BE9E-C2FD3E61EE43}" type="presOf" srcId="{ABCFA512-0223-4D8E-86AF-70B14BA95749}" destId="{663E47AF-FFAA-464F-8208-1C2189853B7D}" srcOrd="0" destOrd="0" presId="urn:microsoft.com/office/officeart/2005/8/layout/radial6"/>
    <dgm:cxn modelId="{CE59C7A4-FC8D-420C-A6F5-BA41CBFDFF46}" type="presOf" srcId="{4E8C9FEF-22CF-422C-B6F3-F43DE859A252}" destId="{50924EF5-DCBD-4DFB-9AC9-8CAAE6DD6894}" srcOrd="0" destOrd="0" presId="urn:microsoft.com/office/officeart/2005/8/layout/radial6"/>
    <dgm:cxn modelId="{D5A82AA5-2296-4E4D-9C04-9B47ECF58530}" srcId="{5793BA10-F5C2-4E4F-8B9F-0998459D5994}" destId="{ABCFA512-0223-4D8E-86AF-70B14BA95749}" srcOrd="3" destOrd="0" parTransId="{45EE4EFF-D0F5-4F24-98CA-71D6ED177A47}" sibTransId="{593953B1-1FC2-442C-A519-49BFDF5179F9}"/>
    <dgm:cxn modelId="{6F4578B7-0D3C-4566-8544-C929C0DE38FC}" srcId="{5793BA10-F5C2-4E4F-8B9F-0998459D5994}" destId="{4E8C9FEF-22CF-422C-B6F3-F43DE859A252}" srcOrd="1" destOrd="0" parTransId="{F7FEFF4C-3777-4E5A-8AFC-23C835EF6EF0}" sibTransId="{17391957-39D5-4936-8235-9EA95B0AF5E7}"/>
    <dgm:cxn modelId="{BA7731C9-09C9-473C-A32D-56326024AB3F}" srcId="{5793BA10-F5C2-4E4F-8B9F-0998459D5994}" destId="{DA0922E4-0966-40C2-B578-715F6E00726F}" srcOrd="2" destOrd="0" parTransId="{4FCDB7D4-7BF6-4167-9C6B-5915292C829A}" sibTransId="{6CF803E5-C371-4705-8918-DF5654160CBA}"/>
    <dgm:cxn modelId="{53290AD8-DB90-4898-99FF-56BF28A0F1E4}" type="presOf" srcId="{6CF803E5-C371-4705-8918-DF5654160CBA}" destId="{D427AEA8-26F3-4426-98AA-ECC52D28EDAE}" srcOrd="0" destOrd="0" presId="urn:microsoft.com/office/officeart/2005/8/layout/radial6"/>
    <dgm:cxn modelId="{4ACBF6E3-C413-4444-A586-0EBF9B36CEFE}" type="presOf" srcId="{593953B1-1FC2-442C-A519-49BFDF5179F9}" destId="{0A0FC868-56D6-4AED-9D49-054040F13547}" srcOrd="0" destOrd="0" presId="urn:microsoft.com/office/officeart/2005/8/layout/radial6"/>
    <dgm:cxn modelId="{E15942FC-1BDB-4368-8979-57671C66D9C4}" type="presOf" srcId="{5793BA10-F5C2-4E4F-8B9F-0998459D5994}" destId="{C0C6CF6B-307B-4B60-AFE8-9D3437A1B04F}" srcOrd="0" destOrd="0" presId="urn:microsoft.com/office/officeart/2005/8/layout/radial6"/>
    <dgm:cxn modelId="{C32131BD-4458-4044-8680-F311476E7439}" type="presParOf" srcId="{F0036F50-BDC8-4A96-8A66-EF1F932E6D5F}" destId="{C0C6CF6B-307B-4B60-AFE8-9D3437A1B04F}" srcOrd="0" destOrd="0" presId="urn:microsoft.com/office/officeart/2005/8/layout/radial6"/>
    <dgm:cxn modelId="{E4E99B9F-25F0-4E51-A82B-816C7D39DCEF}" type="presParOf" srcId="{F0036F50-BDC8-4A96-8A66-EF1F932E6D5F}" destId="{1AB0A675-0362-4964-915F-8E5688B8F463}" srcOrd="1" destOrd="0" presId="urn:microsoft.com/office/officeart/2005/8/layout/radial6"/>
    <dgm:cxn modelId="{1722603A-5833-4377-BC86-BCA30012CDDB}" type="presParOf" srcId="{F0036F50-BDC8-4A96-8A66-EF1F932E6D5F}" destId="{4FF2D0AD-A92D-46ED-9997-C7016DE30D97}" srcOrd="2" destOrd="0" presId="urn:microsoft.com/office/officeart/2005/8/layout/radial6"/>
    <dgm:cxn modelId="{CBA610C4-105E-4041-AF70-451ED765F8DB}" type="presParOf" srcId="{F0036F50-BDC8-4A96-8A66-EF1F932E6D5F}" destId="{57C16834-B297-40ED-8EB8-D88D8125A355}" srcOrd="3" destOrd="0" presId="urn:microsoft.com/office/officeart/2005/8/layout/radial6"/>
    <dgm:cxn modelId="{59233ABB-9DFC-45AD-A38A-DEE15FA969BD}" type="presParOf" srcId="{F0036F50-BDC8-4A96-8A66-EF1F932E6D5F}" destId="{50924EF5-DCBD-4DFB-9AC9-8CAAE6DD6894}" srcOrd="4" destOrd="0" presId="urn:microsoft.com/office/officeart/2005/8/layout/radial6"/>
    <dgm:cxn modelId="{A6230B93-34B7-4DB7-824B-FE729E6514A6}" type="presParOf" srcId="{F0036F50-BDC8-4A96-8A66-EF1F932E6D5F}" destId="{95514C46-4F86-41A5-A74D-293F1816FAB9}" srcOrd="5" destOrd="0" presId="urn:microsoft.com/office/officeart/2005/8/layout/radial6"/>
    <dgm:cxn modelId="{274235A7-170A-40F1-B35D-14DE0B3B84A8}" type="presParOf" srcId="{F0036F50-BDC8-4A96-8A66-EF1F932E6D5F}" destId="{785A27CA-CEA1-4FE4-920D-D497F604A8B0}" srcOrd="6" destOrd="0" presId="urn:microsoft.com/office/officeart/2005/8/layout/radial6"/>
    <dgm:cxn modelId="{DA0E0408-538A-4B30-A6FF-210EC93859D0}" type="presParOf" srcId="{F0036F50-BDC8-4A96-8A66-EF1F932E6D5F}" destId="{3704CCD4-A34A-4D5D-B219-40A0CE4C5EA1}" srcOrd="7" destOrd="0" presId="urn:microsoft.com/office/officeart/2005/8/layout/radial6"/>
    <dgm:cxn modelId="{2300704B-6A35-4A6F-898B-62DAF1A1CE09}" type="presParOf" srcId="{F0036F50-BDC8-4A96-8A66-EF1F932E6D5F}" destId="{ED90BB6C-09D1-4ABF-869F-DFB5B80F06CB}" srcOrd="8" destOrd="0" presId="urn:microsoft.com/office/officeart/2005/8/layout/radial6"/>
    <dgm:cxn modelId="{E2863CF6-4E00-4B3E-9C20-2C03874B3175}" type="presParOf" srcId="{F0036F50-BDC8-4A96-8A66-EF1F932E6D5F}" destId="{D427AEA8-26F3-4426-98AA-ECC52D28EDAE}" srcOrd="9" destOrd="0" presId="urn:microsoft.com/office/officeart/2005/8/layout/radial6"/>
    <dgm:cxn modelId="{54FCED32-F70F-4D05-A72D-BEF87DED363D}" type="presParOf" srcId="{F0036F50-BDC8-4A96-8A66-EF1F932E6D5F}" destId="{663E47AF-FFAA-464F-8208-1C2189853B7D}" srcOrd="10" destOrd="0" presId="urn:microsoft.com/office/officeart/2005/8/layout/radial6"/>
    <dgm:cxn modelId="{DF560BAF-8CCA-474B-B0E9-E25E8986676F}" type="presParOf" srcId="{F0036F50-BDC8-4A96-8A66-EF1F932E6D5F}" destId="{CB231D05-774B-47EE-B70B-EBDE0C235128}" srcOrd="11" destOrd="0" presId="urn:microsoft.com/office/officeart/2005/8/layout/radial6"/>
    <dgm:cxn modelId="{65676A8D-E37E-4799-943F-743A0C91ED00}" type="presParOf" srcId="{F0036F50-BDC8-4A96-8A66-EF1F932E6D5F}" destId="{0A0FC868-56D6-4AED-9D49-054040F13547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C2B52-F176-42A7-AC63-902B1BBDC605}">
      <dsp:nvSpPr>
        <dsp:cNvPr id="0" name=""/>
        <dsp:cNvSpPr/>
      </dsp:nvSpPr>
      <dsp:spPr>
        <a:xfrm>
          <a:off x="5236" y="565181"/>
          <a:ext cx="2466866" cy="24668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rgbClr val="D382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D6EB49-B81E-44DC-8EA4-24809C9CED92}">
      <dsp:nvSpPr>
        <dsp:cNvPr id="0" name=""/>
        <dsp:cNvSpPr/>
      </dsp:nvSpPr>
      <dsp:spPr>
        <a:xfrm>
          <a:off x="406819" y="2045301"/>
          <a:ext cx="2466866" cy="2466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noProof="0" dirty="0"/>
            <a:t>Students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noProof="0" dirty="0"/>
            <a:t>submit their work</a:t>
          </a:r>
        </a:p>
      </dsp:txBody>
      <dsp:txXfrm>
        <a:off x="479071" y="2117553"/>
        <a:ext cx="2322362" cy="2322362"/>
      </dsp:txXfrm>
    </dsp:sp>
    <dsp:sp modelId="{5948C375-EDE6-4B5B-8FB3-5C4EEE95D70C}">
      <dsp:nvSpPr>
        <dsp:cNvPr id="0" name=""/>
        <dsp:cNvSpPr/>
      </dsp:nvSpPr>
      <dsp:spPr>
        <a:xfrm>
          <a:off x="2947276" y="1502238"/>
          <a:ext cx="475173" cy="592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700" kern="1200"/>
        </a:p>
      </dsp:txBody>
      <dsp:txXfrm>
        <a:off x="2947276" y="1620789"/>
        <a:ext cx="332621" cy="355651"/>
      </dsp:txXfrm>
    </dsp:sp>
    <dsp:sp modelId="{FC8EC7FA-DFA6-4B28-ABAC-D65DB351BB9B}">
      <dsp:nvSpPr>
        <dsp:cNvPr id="0" name=""/>
        <dsp:cNvSpPr/>
      </dsp:nvSpPr>
      <dsp:spPr>
        <a:xfrm>
          <a:off x="3829740" y="565181"/>
          <a:ext cx="2466866" cy="24668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2700" cap="flat" cmpd="sng" algn="ctr">
          <a:solidFill>
            <a:srgbClr val="D382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0499D1-0B4A-4769-9EA7-3A871D5A6364}">
      <dsp:nvSpPr>
        <dsp:cNvPr id="0" name=""/>
        <dsp:cNvSpPr/>
      </dsp:nvSpPr>
      <dsp:spPr>
        <a:xfrm>
          <a:off x="4231323" y="2045301"/>
          <a:ext cx="2466866" cy="2466866"/>
        </a:xfrm>
        <a:prstGeom prst="roundRect">
          <a:avLst>
            <a:gd name="adj" fmla="val 10000"/>
          </a:avLst>
        </a:prstGeom>
        <a:solidFill>
          <a:schemeClr val="accent3">
            <a:hueOff val="-559613"/>
            <a:satOff val="-6330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noProof="0" dirty="0"/>
            <a:t>Students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noProof="0" dirty="0"/>
            <a:t>assess and provide feedback</a:t>
          </a:r>
        </a:p>
      </dsp:txBody>
      <dsp:txXfrm>
        <a:off x="4303575" y="2117553"/>
        <a:ext cx="2322362" cy="2322362"/>
      </dsp:txXfrm>
    </dsp:sp>
    <dsp:sp modelId="{4DBA7B04-89FD-4644-BD3F-6BFA031D02E7}">
      <dsp:nvSpPr>
        <dsp:cNvPr id="0" name=""/>
        <dsp:cNvSpPr/>
      </dsp:nvSpPr>
      <dsp:spPr>
        <a:xfrm>
          <a:off x="6771780" y="1502238"/>
          <a:ext cx="475173" cy="5927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-1119226"/>
            <a:satOff val="-12661"/>
            <a:lumOff val="-980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a-DK" sz="2700" kern="1200"/>
        </a:p>
      </dsp:txBody>
      <dsp:txXfrm>
        <a:off x="6771780" y="1620789"/>
        <a:ext cx="332621" cy="355651"/>
      </dsp:txXfrm>
    </dsp:sp>
    <dsp:sp modelId="{7053FCC2-5F2A-4AFA-89A7-864F5230C869}">
      <dsp:nvSpPr>
        <dsp:cNvPr id="0" name=""/>
        <dsp:cNvSpPr/>
      </dsp:nvSpPr>
      <dsp:spPr>
        <a:xfrm>
          <a:off x="7654244" y="565181"/>
          <a:ext cx="2466866" cy="2466866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2700" cap="flat" cmpd="sng" algn="ctr">
          <a:solidFill>
            <a:srgbClr val="D3823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5B090-99A4-48AD-9DDA-6BD0DC4DCD76}">
      <dsp:nvSpPr>
        <dsp:cNvPr id="0" name=""/>
        <dsp:cNvSpPr/>
      </dsp:nvSpPr>
      <dsp:spPr>
        <a:xfrm>
          <a:off x="8055827" y="2045301"/>
          <a:ext cx="2466866" cy="2466866"/>
        </a:xfrm>
        <a:prstGeom prst="roundRect">
          <a:avLst>
            <a:gd name="adj" fmla="val 10000"/>
          </a:avLst>
        </a:prstGeom>
        <a:solidFill>
          <a:schemeClr val="accent3">
            <a:hueOff val="-1119226"/>
            <a:satOff val="-12661"/>
            <a:lumOff val="-98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noProof="0" dirty="0"/>
            <a:t>Students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noProof="0" dirty="0"/>
            <a:t>respond to and rate feedback received</a:t>
          </a:r>
        </a:p>
      </dsp:txBody>
      <dsp:txXfrm>
        <a:off x="8128079" y="2117553"/>
        <a:ext cx="2322362" cy="2322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0FC868-56D6-4AED-9D49-054040F13547}">
      <dsp:nvSpPr>
        <dsp:cNvPr id="0" name=""/>
        <dsp:cNvSpPr/>
      </dsp:nvSpPr>
      <dsp:spPr>
        <a:xfrm>
          <a:off x="2556009" y="726695"/>
          <a:ext cx="4851335" cy="48513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27AEA8-26F3-4426-98AA-ECC52D28EDAE}">
      <dsp:nvSpPr>
        <dsp:cNvPr id="0" name=""/>
        <dsp:cNvSpPr/>
      </dsp:nvSpPr>
      <dsp:spPr>
        <a:xfrm>
          <a:off x="2556009" y="726695"/>
          <a:ext cx="4851335" cy="48513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5A27CA-CEA1-4FE4-920D-D497F604A8B0}">
      <dsp:nvSpPr>
        <dsp:cNvPr id="0" name=""/>
        <dsp:cNvSpPr/>
      </dsp:nvSpPr>
      <dsp:spPr>
        <a:xfrm>
          <a:off x="2556009" y="726695"/>
          <a:ext cx="4851335" cy="48513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C16834-B297-40ED-8EB8-D88D8125A355}">
      <dsp:nvSpPr>
        <dsp:cNvPr id="0" name=""/>
        <dsp:cNvSpPr/>
      </dsp:nvSpPr>
      <dsp:spPr>
        <a:xfrm>
          <a:off x="2556009" y="726695"/>
          <a:ext cx="4851335" cy="48513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C6CF6B-307B-4B60-AFE8-9D3437A1B04F}">
      <dsp:nvSpPr>
        <dsp:cNvPr id="0" name=""/>
        <dsp:cNvSpPr/>
      </dsp:nvSpPr>
      <dsp:spPr>
        <a:xfrm>
          <a:off x="3865178" y="2035863"/>
          <a:ext cx="2232998" cy="223299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noProof="0" dirty="0"/>
            <a:t>Tailor PA activities</a:t>
          </a:r>
        </a:p>
      </dsp:txBody>
      <dsp:txXfrm>
        <a:off x="4192193" y="2362878"/>
        <a:ext cx="1578968" cy="1578968"/>
      </dsp:txXfrm>
    </dsp:sp>
    <dsp:sp modelId="{1AB0A675-0362-4964-915F-8E5688B8F463}">
      <dsp:nvSpPr>
        <dsp:cNvPr id="0" name=""/>
        <dsp:cNvSpPr/>
      </dsp:nvSpPr>
      <dsp:spPr>
        <a:xfrm>
          <a:off x="4200128" y="1417"/>
          <a:ext cx="1563098" cy="1563098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Learning goals</a:t>
          </a:r>
        </a:p>
      </dsp:txBody>
      <dsp:txXfrm>
        <a:off x="4429038" y="230327"/>
        <a:ext cx="1105278" cy="1105278"/>
      </dsp:txXfrm>
    </dsp:sp>
    <dsp:sp modelId="{50924EF5-DCBD-4DFB-9AC9-8CAAE6DD6894}">
      <dsp:nvSpPr>
        <dsp:cNvPr id="0" name=""/>
        <dsp:cNvSpPr/>
      </dsp:nvSpPr>
      <dsp:spPr>
        <a:xfrm>
          <a:off x="6569524" y="2370813"/>
          <a:ext cx="1563098" cy="156309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Tasks &amp; timing</a:t>
          </a:r>
        </a:p>
      </dsp:txBody>
      <dsp:txXfrm>
        <a:off x="6798434" y="2599723"/>
        <a:ext cx="1105278" cy="1105278"/>
      </dsp:txXfrm>
    </dsp:sp>
    <dsp:sp modelId="{3704CCD4-A34A-4D5D-B219-40A0CE4C5EA1}">
      <dsp:nvSpPr>
        <dsp:cNvPr id="0" name=""/>
        <dsp:cNvSpPr/>
      </dsp:nvSpPr>
      <dsp:spPr>
        <a:xfrm>
          <a:off x="4200128" y="4740209"/>
          <a:ext cx="1563098" cy="156309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/>
            <a:t>Context</a:t>
          </a:r>
        </a:p>
      </dsp:txBody>
      <dsp:txXfrm>
        <a:off x="4429038" y="4969119"/>
        <a:ext cx="1105278" cy="1105278"/>
      </dsp:txXfrm>
    </dsp:sp>
    <dsp:sp modelId="{663E47AF-FFAA-464F-8208-1C2189853B7D}">
      <dsp:nvSpPr>
        <dsp:cNvPr id="0" name=""/>
        <dsp:cNvSpPr/>
      </dsp:nvSpPr>
      <dsp:spPr>
        <a:xfrm>
          <a:off x="1830731" y="2370813"/>
          <a:ext cx="1563098" cy="156309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000" kern="1200" dirty="0"/>
            <a:t>Students</a:t>
          </a:r>
        </a:p>
      </dsp:txBody>
      <dsp:txXfrm>
        <a:off x="2059641" y="2599723"/>
        <a:ext cx="1105278" cy="11052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D72A38B-F9FA-4036-A084-652409E98F08}" type="datetimeFigureOut">
              <a:rPr lang="en-GB"/>
              <a:pPr/>
              <a:t>03/03/2020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9436F85-577F-4A92-A47F-D540A2BCC821}" type="slidenum">
              <a:rPr lang="en-GB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2609850" y="923925"/>
            <a:ext cx="4424363" cy="24892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da-DK" sz="1000" dirty="0"/>
              <a:t>Feed up – </a:t>
            </a:r>
            <a:r>
              <a:rPr lang="da-DK" sz="1000" dirty="0" err="1"/>
              <a:t>where</a:t>
            </a:r>
            <a:r>
              <a:rPr lang="da-DK" sz="1000" dirty="0"/>
              <a:t> am I </a:t>
            </a:r>
            <a:r>
              <a:rPr lang="da-DK" sz="1000" dirty="0" err="1"/>
              <a:t>going</a:t>
            </a:r>
            <a:r>
              <a:rPr lang="da-DK" sz="1000" dirty="0"/>
              <a:t> </a:t>
            </a:r>
            <a:r>
              <a:rPr lang="da-DK" sz="1000" dirty="0" err="1"/>
              <a:t>clarifying</a:t>
            </a:r>
            <a:r>
              <a:rPr lang="da-DK" sz="1000" dirty="0"/>
              <a:t> the learning </a:t>
            </a:r>
            <a:r>
              <a:rPr lang="da-DK" sz="1000" dirty="0" err="1"/>
              <a:t>goals</a:t>
            </a:r>
            <a:r>
              <a:rPr lang="da-DK" sz="1000" dirty="0"/>
              <a:t> at the start and </a:t>
            </a:r>
            <a:r>
              <a:rPr lang="da-DK" sz="1000" dirty="0" err="1"/>
              <a:t>during</a:t>
            </a:r>
            <a:r>
              <a:rPr lang="da-DK" sz="1000" dirty="0"/>
              <a:t> a </a:t>
            </a:r>
            <a:r>
              <a:rPr lang="da-DK" sz="1000" dirty="0" err="1"/>
              <a:t>course</a:t>
            </a:r>
            <a:r>
              <a:rPr lang="da-DK" sz="1000" dirty="0"/>
              <a:t> </a:t>
            </a:r>
            <a:r>
              <a:rPr lang="da-DK" sz="1000" dirty="0" err="1"/>
              <a:t>leading</a:t>
            </a:r>
            <a:r>
              <a:rPr lang="da-DK" sz="1000" dirty="0"/>
              <a:t> up to the </a:t>
            </a:r>
            <a:r>
              <a:rPr lang="da-DK" sz="1000" dirty="0" err="1"/>
              <a:t>assessment</a:t>
            </a:r>
            <a:endParaRPr lang="da-DK" sz="1000" dirty="0"/>
          </a:p>
          <a:p>
            <a:r>
              <a:rPr lang="da-DK" sz="1000" dirty="0"/>
              <a:t>Feedback – </a:t>
            </a:r>
            <a:r>
              <a:rPr lang="da-DK" sz="1000" dirty="0" err="1"/>
              <a:t>focusing</a:t>
            </a:r>
            <a:r>
              <a:rPr lang="da-DK" sz="1000" dirty="0"/>
              <a:t> on </a:t>
            </a:r>
            <a:r>
              <a:rPr lang="da-DK" sz="1000" dirty="0" err="1"/>
              <a:t>how</a:t>
            </a:r>
            <a:r>
              <a:rPr lang="da-DK" sz="1000" dirty="0"/>
              <a:t> </a:t>
            </a:r>
            <a:r>
              <a:rPr lang="da-DK" sz="1000" dirty="0" err="1"/>
              <a:t>well</a:t>
            </a:r>
            <a:r>
              <a:rPr lang="da-DK" sz="1000" dirty="0"/>
              <a:t> a </a:t>
            </a:r>
            <a:r>
              <a:rPr lang="da-DK" sz="1000" dirty="0" err="1"/>
              <a:t>learner</a:t>
            </a:r>
            <a:r>
              <a:rPr lang="da-DK" sz="1000" dirty="0"/>
              <a:t> is </a:t>
            </a:r>
            <a:r>
              <a:rPr lang="da-DK" sz="1000" dirty="0" err="1"/>
              <a:t>doing</a:t>
            </a:r>
            <a:r>
              <a:rPr lang="da-DK" sz="1000" dirty="0"/>
              <a:t>, </a:t>
            </a:r>
            <a:r>
              <a:rPr lang="da-DK" sz="1000" dirty="0" err="1"/>
              <a:t>what</a:t>
            </a:r>
            <a:r>
              <a:rPr lang="da-DK" sz="1000" dirty="0"/>
              <a:t> </a:t>
            </a:r>
            <a:r>
              <a:rPr lang="da-DK" sz="1000" dirty="0" err="1"/>
              <a:t>progress</a:t>
            </a:r>
            <a:r>
              <a:rPr lang="da-DK" sz="1000" dirty="0"/>
              <a:t> </a:t>
            </a:r>
            <a:r>
              <a:rPr lang="da-DK" sz="1000" dirty="0" err="1"/>
              <a:t>are</a:t>
            </a:r>
            <a:r>
              <a:rPr lang="da-DK" sz="1000" dirty="0"/>
              <a:t> </a:t>
            </a:r>
            <a:r>
              <a:rPr lang="da-DK" sz="1000" dirty="0" err="1"/>
              <a:t>they</a:t>
            </a:r>
            <a:r>
              <a:rPr lang="da-DK" sz="1000" dirty="0"/>
              <a:t> </a:t>
            </a:r>
            <a:r>
              <a:rPr lang="da-DK" sz="1000" dirty="0" err="1"/>
              <a:t>making</a:t>
            </a:r>
            <a:r>
              <a:rPr lang="da-DK" sz="1000" dirty="0"/>
              <a:t> </a:t>
            </a:r>
            <a:r>
              <a:rPr lang="da-DK" sz="1000" dirty="0" err="1"/>
              <a:t>towards</a:t>
            </a:r>
            <a:r>
              <a:rPr lang="da-DK" sz="1000" dirty="0"/>
              <a:t> the learning </a:t>
            </a:r>
            <a:r>
              <a:rPr lang="da-DK" sz="1000" dirty="0" err="1"/>
              <a:t>goal</a:t>
            </a:r>
            <a:endParaRPr lang="da-DK" sz="1000" dirty="0"/>
          </a:p>
          <a:p>
            <a:r>
              <a:rPr lang="da-DK" sz="1000" dirty="0"/>
              <a:t>Feed forward – </a:t>
            </a:r>
            <a:r>
              <a:rPr lang="da-DK" sz="1000" dirty="0" err="1"/>
              <a:t>where</a:t>
            </a:r>
            <a:r>
              <a:rPr lang="da-DK" sz="1000" dirty="0"/>
              <a:t> to </a:t>
            </a:r>
            <a:r>
              <a:rPr lang="da-DK" sz="1000" dirty="0" err="1"/>
              <a:t>next</a:t>
            </a:r>
            <a:r>
              <a:rPr lang="da-DK" sz="1000" dirty="0"/>
              <a:t>?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062A-3817-4548-847C-6F3E1FC057C9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282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6748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2671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Active </a:t>
            </a:r>
            <a:r>
              <a:rPr lang="da-DK" dirty="0" err="1"/>
              <a:t>role</a:t>
            </a:r>
            <a:r>
              <a:rPr lang="da-DK" dirty="0"/>
              <a:t>: </a:t>
            </a:r>
            <a:r>
              <a:rPr lang="da-DK" dirty="0" err="1"/>
              <a:t>external</a:t>
            </a:r>
            <a:r>
              <a:rPr lang="da-DK" dirty="0"/>
              <a:t> feedback – </a:t>
            </a:r>
            <a:r>
              <a:rPr lang="da-DK" dirty="0" err="1"/>
              <a:t>can</a:t>
            </a:r>
            <a:r>
              <a:rPr lang="da-DK" dirty="0"/>
              <a:t> monitor </a:t>
            </a:r>
            <a:r>
              <a:rPr lang="da-DK" dirty="0" err="1"/>
              <a:t>own</a:t>
            </a:r>
            <a:r>
              <a:rPr lang="da-DK" dirty="0"/>
              <a:t> learning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110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/>
              <a:t>Enhances</a:t>
            </a:r>
            <a:r>
              <a:rPr lang="da-DK" dirty="0"/>
              <a:t> student learning – more time on task – more in </a:t>
            </a:r>
            <a:r>
              <a:rPr lang="da-DK" dirty="0" err="1"/>
              <a:t>depth</a:t>
            </a:r>
            <a:r>
              <a:rPr lang="da-DK" dirty="0"/>
              <a:t> learning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384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5062A-3817-4548-847C-6F3E1FC057C9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87732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86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60 </a:t>
            </a:r>
            <a:r>
              <a:rPr lang="da-DK" dirty="0" err="1"/>
              <a:t>minutes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9436F85-577F-4A92-A47F-D540A2BCC821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81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bin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rt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ckground">
            <a:extLst>
              <a:ext uri="{FF2B5EF4-FFF2-40B4-BE49-F238E27FC236}">
                <a16:creationId xmlns:a16="http://schemas.microsoft.com/office/drawing/2014/main" id="{BBCAF46D-9983-4AEE-9B8A-24654CDEDDB0}"/>
              </a:ext>
            </a:extLst>
          </p:cNvPr>
          <p:cNvSpPr/>
          <p:nvPr userDrawn="1"/>
        </p:nvSpPr>
        <p:spPr>
          <a:xfrm>
            <a:off x="0" y="0"/>
            <a:ext cx="121896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en-GB" sz="1600" dirty="0" err="1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9" name="text" descr="{&quot;templafy&quot;:{&quot;id&quot;:&quot;baa6632d-2e44-4ef8-8a1d-81b45a51b38b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/>
                </a:solidFill>
              </a:rPr>
              <a:t>SDU Centre for Teaching and Learning</a:t>
            </a:r>
          </a:p>
        </p:txBody>
      </p:sp>
      <p:pic>
        <p:nvPicPr>
          <p:cNvPr id="7" name="Logo black">
            <a:extLst>
              <a:ext uri="{FF2B5EF4-FFF2-40B4-BE49-F238E27FC236}">
                <a16:creationId xmlns:a16="http://schemas.microsoft.com/office/drawing/2014/main" id="{E6E48129-FB3C-4F39-A5A1-63313B41D3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00" y="6296400"/>
            <a:ext cx="786874" cy="212400"/>
          </a:xfrm>
          <a:prstGeom prst="rect">
            <a:avLst/>
          </a:prstGeom>
        </p:spPr>
      </p:pic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bg1"/>
                </a:solidFill>
              </a:rPr>
              <a:t>sdu.dk</a:t>
            </a:r>
            <a:endParaRPr lang="en-GB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bg1"/>
                </a:solidFill>
              </a:rPr>
              <a:t>#sdudk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739632-1CD3-47C1-98D9-4B1B2253C7C9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" descr="{&quot;templafy&quot;:{&quot;id&quot;:&quot;51f1cab1-52b4-4e1e-8ddd-ddd09c9fbfb9&quot;}}" title="Form.Date">
            <a:extLst>
              <a:ext uri="{FF2B5EF4-FFF2-40B4-BE49-F238E27FC236}">
                <a16:creationId xmlns:a16="http://schemas.microsoft.com/office/drawing/2014/main" id="{10301B40-E355-4D99-B296-A15FB5BC3A4C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b="0" dirty="0">
                <a:solidFill>
                  <a:schemeClr val="bg1"/>
                </a:solidFill>
              </a:rPr>
              <a:t>January 2020</a:t>
            </a:r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D4E1389B-CA3B-4709-956D-F396D960B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8A94F1C1-AE36-4BBA-B958-8FC614A9472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52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9300" cy="6858000"/>
          </a:xfrm>
          <a:solidFill>
            <a:schemeClr val="bg1"/>
          </a:solidFill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6692401" y="1076109"/>
            <a:ext cx="4680000" cy="18227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Klik for at tilføje overskrift, maksimalt 3 linjer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692400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4" name="text" descr="{&quot;templafy&quot;:{&quot;id&quot;:&quot;1bc76246-a622-4edd-947e-22d79e055f5d&quot;}}" title="UserProfile.Institut.InstituteDCU_{{DocumentLanguage}}">
            <a:extLst>
              <a:ext uri="{FF2B5EF4-FFF2-40B4-BE49-F238E27FC236}">
                <a16:creationId xmlns:a16="http://schemas.microsoft.com/office/drawing/2014/main" id="{060969B2-E177-4704-95D4-119A98BB90C5}"/>
              </a:ext>
            </a:extLst>
          </p:cNvPr>
          <p:cNvSpPr txBox="1">
            <a:spLocks/>
          </p:cNvSpPr>
          <p:nvPr userDrawn="1"/>
        </p:nvSpPr>
        <p:spPr>
          <a:xfrm>
            <a:off x="6692400" y="249585"/>
            <a:ext cx="4680000" cy="478677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SDU Centre for Teaching and Learning</a:t>
            </a:r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17" name="#sdudk">
            <a:extLst>
              <a:ext uri="{FF2B5EF4-FFF2-40B4-BE49-F238E27FC236}">
                <a16:creationId xmlns:a16="http://schemas.microsoft.com/office/drawing/2014/main" id="{CD1A1828-0ED2-4AFE-8C5E-683996CBAF9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68D6574-D545-4AC1-804C-76EBF3BEC544}"/>
              </a:ext>
            </a:extLst>
          </p:cNvPr>
          <p:cNvCxnSpPr>
            <a:cxnSpLocks/>
          </p:cNvCxnSpPr>
          <p:nvPr userDrawn="1"/>
        </p:nvCxnSpPr>
        <p:spPr>
          <a:xfrm>
            <a:off x="6691637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ate" descr="{&quot;templafy&quot;:{&quot;id&quot;:&quot;2b5fbd7b-14be-4586-bd12-260364207d21&quot;}}" title="Form.Date">
            <a:extLst>
              <a:ext uri="{FF2B5EF4-FFF2-40B4-BE49-F238E27FC236}">
                <a16:creationId xmlns:a16="http://schemas.microsoft.com/office/drawing/2014/main" id="{38150A77-BE4E-404D-B314-A1C41C791C1B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b="0" dirty="0">
                <a:solidFill>
                  <a:schemeClr val="tx1"/>
                </a:solidFill>
              </a:rPr>
              <a:t>January 2020</a:t>
            </a:r>
          </a:p>
        </p:txBody>
      </p:sp>
      <p:pic>
        <p:nvPicPr>
          <p:cNvPr id="20" name="Logo black">
            <a:extLst>
              <a:ext uri="{FF2B5EF4-FFF2-40B4-BE49-F238E27FC236}">
                <a16:creationId xmlns:a16="http://schemas.microsoft.com/office/drawing/2014/main" id="{1421C492-A651-4EE4-BB8B-C6886E7B5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400" y="6294893"/>
            <a:ext cx="784800" cy="211840"/>
          </a:xfrm>
          <a:prstGeom prst="rect">
            <a:avLst/>
          </a:prstGeom>
        </p:spPr>
      </p:pic>
      <p:sp>
        <p:nvSpPr>
          <p:cNvPr id="30" name="Date Placeholder 14">
            <a:extLst>
              <a:ext uri="{FF2B5EF4-FFF2-40B4-BE49-F238E27FC236}">
                <a16:creationId xmlns:a16="http://schemas.microsoft.com/office/drawing/2014/main" id="{2C4B35A0-F8F7-420F-9E06-CC0AAAA0B84F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94981C-CC58-4018-9B19-5053EFA6B6A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b="1" noProof="1"/>
              <a:t>Skift baggrundsfarve. </a:t>
            </a:r>
            <a:r>
              <a:rPr lang="en-GB" sz="1050" noProof="1"/>
              <a:t>Højreklik på slidet og vælg </a:t>
            </a:r>
            <a:r>
              <a:rPr lang="en-GB" sz="1050" b="1" noProof="1"/>
              <a:t>Formatér baggrund</a:t>
            </a:r>
            <a:r>
              <a:rPr lang="en-GB" sz="1050" noProof="1"/>
              <a:t>. Klik på </a:t>
            </a:r>
            <a:r>
              <a:rPr lang="en-GB" sz="1050" b="1" noProof="1"/>
              <a:t>Fyld farve </a:t>
            </a:r>
            <a:r>
              <a:rPr lang="en-GB" sz="105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7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 og tekst (CV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6710399" y="1700213"/>
            <a:ext cx="4677070" cy="1436392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 dirty="0"/>
              <a:t>Overskrift i </a:t>
            </a:r>
            <a:r>
              <a:rPr lang="en-GB" dirty="0" err="1"/>
              <a:t>maks</a:t>
            </a:r>
            <a:r>
              <a:rPr lang="en-GB" dirty="0"/>
              <a:t> 2 linjer</a:t>
            </a:r>
            <a:endParaRPr lang="en-GB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FAAEFF0-FCE4-48D6-A0D1-A458F3CD3EB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F21E6D3-406B-4DA0-9B5A-6A2F208BAF7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10399" y="452437"/>
            <a:ext cx="4659277" cy="790493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GB" dirty="0"/>
              <a:t>Klik for at indsætte tekst (f.eks. job titel)</a:t>
            </a:r>
            <a:endParaRPr lang="en-GB"/>
          </a:p>
        </p:txBody>
      </p:sp>
      <p:sp>
        <p:nvSpPr>
          <p:cNvPr id="10" name="Pladsholder til billede 3"/>
          <p:cNvSpPr>
            <a:spLocks noGrp="1"/>
          </p:cNvSpPr>
          <p:nvPr>
            <p:ph type="pic" sz="quarter" idx="13" hasCustomPrompt="1"/>
          </p:nvPr>
        </p:nvSpPr>
        <p:spPr>
          <a:xfrm>
            <a:off x="411163" y="1016000"/>
            <a:ext cx="4043879" cy="4804038"/>
          </a:xfrm>
          <a:noFill/>
        </p:spPr>
        <p:txBody>
          <a:bodyPr/>
          <a:lstStyle>
            <a:lvl1pPr marL="0" indent="0" algn="ctr">
              <a:buNone/>
              <a:defRPr sz="11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4AC2696B-BD55-4932-A36E-BCC4318F22B0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91D0A-163E-46D9-B4AE-DA2791457328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645F-3EEE-4ACC-9DE8-38B996FFAD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A9685AE-678B-466E-B97B-590BC795CFD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308762-F27B-4C02-A3F6-05048278412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b="1" noProof="1"/>
              <a:t>Skift baggrundsfarve. </a:t>
            </a:r>
            <a:r>
              <a:rPr lang="en-GB" sz="1050" noProof="1"/>
              <a:t>Højreklik på slidet og vælg </a:t>
            </a:r>
            <a:r>
              <a:rPr lang="en-GB" sz="1050" b="1" noProof="1"/>
              <a:t>Formatér baggrund</a:t>
            </a:r>
            <a:r>
              <a:rPr lang="en-GB" sz="1050" noProof="1"/>
              <a:t>. Klik på </a:t>
            </a:r>
            <a:r>
              <a:rPr lang="en-GB" sz="1050" b="1" noProof="1"/>
              <a:t>Fyld farve </a:t>
            </a:r>
            <a:r>
              <a:rPr lang="en-GB" sz="105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16CDF92D-C78F-4CBE-853B-4E3CD39D2A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4" name="text" descr="{&quot;templafy&quot;:{&quot;id&quot;:&quot;d8c39c17-4ca1-453d-9d78-2d082ac1645a&quot;}}" title="UserProfile.Institut.InstituteDCU_{{DocumentLanguage}}">
            <a:extLst>
              <a:ext uri="{FF2B5EF4-FFF2-40B4-BE49-F238E27FC236}">
                <a16:creationId xmlns:a16="http://schemas.microsoft.com/office/drawing/2014/main" id="{DF6D8BC8-E65A-425F-8A88-41B507F8A632}"/>
              </a:ext>
            </a:extLst>
          </p:cNvPr>
          <p:cNvSpPr txBox="1">
            <a:spLocks/>
          </p:cNvSpPr>
          <p:nvPr userDrawn="1"/>
        </p:nvSpPr>
        <p:spPr>
          <a:xfrm>
            <a:off x="411160" y="442422"/>
            <a:ext cx="602734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SDU Centre for Teaching and Learning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D7BB8A-9FF7-4F5F-964E-11BE0AD89A9E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EA0D29C7-1B08-47AE-80F0-21F12DFA77CE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BE87218-65BF-484A-9BC3-CFE3F6FD4ECC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3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4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360EC57D-D72D-43A3-90BC-3ACC9F8BC9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36B2A848-B2AD-472A-AC10-0002D162D52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20C039-324F-433E-90A2-B9FAD2872EC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D6F82-73FC-4F13-BFEC-9200E77E15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830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k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FA71C01-3350-42F9-9392-0F3379095A9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932902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C0A09C85-3CCC-44AB-A808-AA96845B128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32902" y="2733129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1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en-GB"/>
              <a:t>Klik for at tilføje overskrift</a:t>
            </a:r>
          </a:p>
          <a:p>
            <a:pPr lvl="1"/>
            <a:r>
              <a:rPr lang="en-GB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3F35B7FD-E0E2-4581-BAC7-8858E530AFE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934000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2C92166-E723-47D5-9A87-3354EB28C4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932112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en-GB" dirty="0"/>
              <a:t>Klik for at </a:t>
            </a:r>
            <a:r>
              <a:rPr lang="en-GB"/>
              <a:t>tilføje overskrift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E23DA26-37CC-4CA7-8253-FD9AB459D2E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474740" y="1700213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  <a:lvl2pPr marL="252000" indent="0">
              <a:buNone/>
              <a:defRPr sz="1000"/>
            </a:lvl2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2682726-03AB-4490-8664-993881FA0BB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59663" y="273240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en-GB" dirty="0"/>
              <a:t>Klik for at </a:t>
            </a:r>
            <a:r>
              <a:rPr lang="en-GB"/>
              <a:t>tilføje overskrift</a:t>
            </a:r>
          </a:p>
          <a:p>
            <a:pPr lvl="1"/>
            <a:r>
              <a:rPr lang="en-GB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762625AB-198B-4F37-9382-C78FD9118D5A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459663" y="4012975"/>
            <a:ext cx="936000" cy="936000"/>
          </a:xfrm>
        </p:spPr>
        <p:txBody>
          <a:bodyPr wrap="none"/>
          <a:lstStyle>
            <a:lvl1pPr marL="0" indent="0">
              <a:buNone/>
              <a:defRPr sz="1000"/>
            </a:lvl1pPr>
          </a:lstStyle>
          <a:p>
            <a:pPr lvl="0"/>
            <a:r>
              <a:rPr lang="en-GB" dirty="0"/>
              <a:t>Indsæt logo: Vælg pladsholderen, indsæt logo via Templafy/Billeder</a:t>
            </a:r>
            <a:endParaRPr lang="en-GB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D8AE7F93-F2C6-4199-8D16-CFB4D977F63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473948" y="5093240"/>
            <a:ext cx="3564000" cy="756000"/>
          </a:xfrm>
        </p:spPr>
        <p:txBody>
          <a:bodyPr/>
          <a:lstStyle>
            <a:lvl1pPr marL="0" indent="0">
              <a:buFont typeface="Arial" panose="020B0604020202020204" pitchFamily="34" charset="0"/>
              <a:buChar char="​"/>
              <a:defRPr sz="2000" b="1"/>
            </a:lvl1pPr>
            <a:lvl2pPr marL="252000">
              <a:defRPr/>
            </a:lvl2pPr>
            <a:lvl3pPr marL="504000">
              <a:defRPr/>
            </a:lvl3pPr>
          </a:lstStyle>
          <a:p>
            <a:pPr lvl="0"/>
            <a:r>
              <a:rPr lang="en-GB" dirty="0"/>
              <a:t>Klik for at </a:t>
            </a:r>
            <a:r>
              <a:rPr lang="en-GB"/>
              <a:t>tilføje overskrift</a:t>
            </a:r>
          </a:p>
          <a:p>
            <a:pPr lvl="1"/>
            <a:r>
              <a:rPr lang="en-GB"/>
              <a:t>Second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C4D261F-AFF9-422D-9FB3-5AE92F1950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33E6A-A4F4-491B-846E-1DACC83D9BB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38E8B2-EC82-4BE1-85C6-8F272596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921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6F8A6A9-890A-4EA2-8FA4-EA834B1A12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05F52FC-7E26-46C0-8E8B-4445D500B9C7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01B1D99-4B52-4731-AEC4-C722464A7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5FCEDFC-AE26-4F9F-9153-183719067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B452C39-88DE-4155-8ED8-643714B1A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10962000" cy="67196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overskrift</a:t>
            </a:r>
            <a:endParaRPr lang="da-DK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11163" y="1989138"/>
            <a:ext cx="10961237" cy="38644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for at tilføje tekst, klik ikon for at tilføje graf/tabel</a:t>
            </a:r>
            <a:endParaRPr lang="da-DK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da-DK" smtClean="0"/>
              <a:pPr/>
              <a:t>03-03-2020</a:t>
            </a:fld>
            <a:endParaRPr lang="da-DK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1050" b="1" noProof="1"/>
              <a:t>Skift baggrundsfarve. </a:t>
            </a:r>
            <a:r>
              <a:rPr lang="da-DK" sz="1050" noProof="1"/>
              <a:t>Højreklik på slidet og vælg </a:t>
            </a:r>
            <a:r>
              <a:rPr lang="da-DK" sz="1050" b="1" noProof="1"/>
              <a:t>Formatér baggrund</a:t>
            </a:r>
            <a:r>
              <a:rPr lang="da-DK" sz="1050" noProof="1"/>
              <a:t>. Klik på </a:t>
            </a:r>
            <a:r>
              <a:rPr lang="da-DK" sz="1050" b="1" noProof="1"/>
              <a:t>Fyld farve </a:t>
            </a:r>
            <a:r>
              <a:rPr lang="da-DK" sz="1050" noProof="1"/>
              <a:t>i Formater baggrund vinduet og vælg farve fra øverste række i SDU’s farve palette eller fra den brugerdefinerede farvepalette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136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73722B6-AC6D-43E4-9E40-5BD90C27A481}" type="datetimeFigureOut">
              <a:rPr lang="en-GB" smtClean="0"/>
              <a:t>03/03/2020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004DA195-EE7D-4E82-9EA8-FA52712F854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870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623392" y="1484784"/>
            <a:ext cx="11329259" cy="4536504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1343051" cy="1143000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5215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id 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9384" y="1760373"/>
            <a:ext cx="10069011" cy="4070408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9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3" name="Date Placeholder 14">
            <a:extLst>
              <a:ext uri="{FF2B5EF4-FFF2-40B4-BE49-F238E27FC236}">
                <a16:creationId xmlns:a16="http://schemas.microsoft.com/office/drawing/2014/main" id="{5161ABAB-6DB4-433A-ACC8-A0EC0AACAD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14" name="Date Placeholder 14">
            <a:extLst>
              <a:ext uri="{FF2B5EF4-FFF2-40B4-BE49-F238E27FC236}">
                <a16:creationId xmlns:a16="http://schemas.microsoft.com/office/drawing/2014/main" id="{BC3A8B03-9EA5-416E-BD54-B87E6C4A6781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335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BAC5FF5C-5A1F-4EF8-85A8-E1370E4FA7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9" name="text" descr="{&quot;templafy&quot;:{&quot;id&quot;:&quot;8a9dc14a-93dc-43f3-b30f-69810355c134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SDU Centre for Teaching and Learning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FBD90C-157B-45E5-8A90-9560C86CAB4C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" descr="{&quot;templafy&quot;:{&quot;id&quot;:&quot;c440c9c3-3a5b-425d-9662-f0073b1a8d95&quot;}}" title="Form.Date">
            <a:extLst>
              <a:ext uri="{FF2B5EF4-FFF2-40B4-BE49-F238E27FC236}">
                <a16:creationId xmlns:a16="http://schemas.microsoft.com/office/drawing/2014/main" id="{508E925B-663E-4A1A-8916-BC4FCFEA746C}"/>
              </a:ext>
            </a:extLst>
          </p:cNvPr>
          <p:cNvSpPr/>
          <p:nvPr userDrawn="1"/>
        </p:nvSpPr>
        <p:spPr>
          <a:xfrm>
            <a:off x="9156032" y="6349384"/>
            <a:ext cx="2624806" cy="1800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r"/>
            <a:r>
              <a:rPr lang="en-GB" sz="1200" b="0" dirty="0">
                <a:solidFill>
                  <a:schemeClr val="tx1"/>
                </a:solidFill>
              </a:rPr>
              <a:t>January 2020</a:t>
            </a:r>
          </a:p>
        </p:txBody>
      </p:sp>
      <p:pic>
        <p:nvPicPr>
          <p:cNvPr id="13" name="Logo black">
            <a:extLst>
              <a:ext uri="{FF2B5EF4-FFF2-40B4-BE49-F238E27FC236}">
                <a16:creationId xmlns:a16="http://schemas.microsoft.com/office/drawing/2014/main" id="{8790A71A-B09B-4B5F-9D31-846A17201C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7" name="Date Placeholder 14">
            <a:extLst>
              <a:ext uri="{FF2B5EF4-FFF2-40B4-BE49-F238E27FC236}">
                <a16:creationId xmlns:a16="http://schemas.microsoft.com/office/drawing/2014/main" id="{D63CFED0-47FC-4852-81C1-6B705FD6417D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2565F4-7FB3-4F2B-AED8-4859D42935AE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b="1" noProof="1"/>
              <a:t>Skift baggrundsfarve. </a:t>
            </a:r>
            <a:r>
              <a:rPr lang="en-GB" sz="1050" noProof="1"/>
              <a:t>Højreklik på slidet og vælg </a:t>
            </a:r>
            <a:r>
              <a:rPr lang="en-GB" sz="1050" b="1" noProof="1"/>
              <a:t>Formatér baggrund</a:t>
            </a:r>
            <a:r>
              <a:rPr lang="en-GB" sz="1050" noProof="1"/>
              <a:t>. Klik på </a:t>
            </a:r>
            <a:r>
              <a:rPr lang="en-GB" sz="1050" b="1" noProof="1"/>
              <a:t>Fyld farve </a:t>
            </a:r>
            <a:r>
              <a:rPr lang="en-GB" sz="105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9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b" anchorCtr="0"/>
          <a:lstStyle>
            <a:lvl1pPr algn="l">
              <a:lnSpc>
                <a:spcPct val="100000"/>
              </a:lnSpc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A915360E-F247-49FB-821B-5399F132647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415848" y="1000443"/>
            <a:ext cx="4951428" cy="484155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Vælg pladsholderen og indsæt billede via Templafy/Skyfish eller ikon eller logo via Templafy/Billeder</a:t>
            </a:r>
            <a:endParaRPr lang="en-GB"/>
          </a:p>
        </p:txBody>
      </p:sp>
      <p:sp>
        <p:nvSpPr>
          <p:cNvPr id="7" name="Date Placeholder 14">
            <a:extLst>
              <a:ext uri="{FF2B5EF4-FFF2-40B4-BE49-F238E27FC236}">
                <a16:creationId xmlns:a16="http://schemas.microsoft.com/office/drawing/2014/main" id="{FB068F22-0263-44BB-8333-C5643293F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8" name="Date Placeholder 14">
            <a:extLst>
              <a:ext uri="{FF2B5EF4-FFF2-40B4-BE49-F238E27FC236}">
                <a16:creationId xmlns:a16="http://schemas.microsoft.com/office/drawing/2014/main" id="{2D08A2CA-4B19-4B39-B540-F97244C446A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B9F81D-3EAD-42E8-88EC-432C25D7A8F9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b="1" noProof="1"/>
              <a:t>Skift baggrundsfarve. </a:t>
            </a:r>
            <a:r>
              <a:rPr lang="en-GB" sz="1050" noProof="1"/>
              <a:t>Højreklik på slidet og vælg </a:t>
            </a:r>
            <a:r>
              <a:rPr lang="en-GB" sz="1050" b="1" noProof="1"/>
              <a:t>Formatér baggrund</a:t>
            </a:r>
            <a:r>
              <a:rPr lang="en-GB" sz="1050" noProof="1"/>
              <a:t>. Klik på </a:t>
            </a:r>
            <a:r>
              <a:rPr lang="en-GB" sz="1050" b="1" noProof="1"/>
              <a:t>Fyld farve </a:t>
            </a:r>
            <a:r>
              <a:rPr lang="en-GB" sz="105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034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7" y="1700212"/>
            <a:ext cx="5367600" cy="414178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673356" y="1700212"/>
            <a:ext cx="4693920" cy="41417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968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CC1A9A-6ADC-4F72-A312-ED1DBEF01B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0" y="1028246"/>
            <a:ext cx="5366267" cy="1884283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256969-981A-4869-9324-B595DF89D12E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6156000" y="1028246"/>
            <a:ext cx="5216400" cy="48253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6" name="sdu.dk">
            <a:extLst>
              <a:ext uri="{FF2B5EF4-FFF2-40B4-BE49-F238E27FC236}">
                <a16:creationId xmlns:a16="http://schemas.microsoft.com/office/drawing/2014/main" id="{406E07B7-D9E4-488D-BA7B-56AC0D1DDD05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17" name="#sdudk">
            <a:extLst>
              <a:ext uri="{FF2B5EF4-FFF2-40B4-BE49-F238E27FC236}">
                <a16:creationId xmlns:a16="http://schemas.microsoft.com/office/drawing/2014/main" id="{CD1A1828-0ED2-4AFE-8C5E-683996CBAF9D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  <p:sp>
        <p:nvSpPr>
          <p:cNvPr id="15" name="text" descr="{&quot;templafy&quot;:{&quot;id&quot;:&quot;a78012a0-c944-4c79-aa75-5060078a7c99&quot;}}" title="UserProfile.Institut.InstituteDCU_{{DocumentLanguage}}">
            <a:extLst>
              <a:ext uri="{FF2B5EF4-FFF2-40B4-BE49-F238E27FC236}">
                <a16:creationId xmlns:a16="http://schemas.microsoft.com/office/drawing/2014/main" id="{964E632B-B9F2-4547-AC03-2C579124053E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SDU Centre for Teaching and Learning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D6B1FAA-D7ED-4C71-8DC4-E5439F01BCEB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Logo black">
            <a:extLst>
              <a:ext uri="{FF2B5EF4-FFF2-40B4-BE49-F238E27FC236}">
                <a16:creationId xmlns:a16="http://schemas.microsoft.com/office/drawing/2014/main" id="{CAAF367F-3818-457C-9EE1-320E9050A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F779A9-E4FE-4412-9D9E-BF5BF84D02A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6ECF2D-BB4C-4004-9F8E-08239A46461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5949DE-6D77-480D-A4A9-E2E53BE1CE8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5150F5-CFA6-40F1-B2B7-79337C2232BB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b="1" noProof="1"/>
              <a:t>Skift baggrundsfarve. </a:t>
            </a:r>
            <a:r>
              <a:rPr lang="en-GB" sz="1050" noProof="1"/>
              <a:t>Højreklik på slidet og vælg </a:t>
            </a:r>
            <a:r>
              <a:rPr lang="en-GB" sz="1050" b="1" noProof="1"/>
              <a:t>Formatér baggrund</a:t>
            </a:r>
            <a:r>
              <a:rPr lang="en-GB" sz="1050" noProof="1"/>
              <a:t>. Klik på </a:t>
            </a:r>
            <a:r>
              <a:rPr lang="en-GB" sz="1050" b="1" noProof="1"/>
              <a:t>Fyld farve </a:t>
            </a:r>
            <a:r>
              <a:rPr lang="en-GB" sz="105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71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4696" y="999173"/>
            <a:ext cx="10952579" cy="701040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9D41ADC-5992-4476-8E55-8A709AA1B4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4696" y="1989138"/>
            <a:ext cx="10952580" cy="38528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0" name="Date Placeholder 14">
            <a:extLst>
              <a:ext uri="{FF2B5EF4-FFF2-40B4-BE49-F238E27FC236}">
                <a16:creationId xmlns:a16="http://schemas.microsoft.com/office/drawing/2014/main" id="{BBCDE8CE-8147-4B12-B358-7B7ACA92FF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11" name="Date Placeholder 14">
            <a:extLst>
              <a:ext uri="{FF2B5EF4-FFF2-40B4-BE49-F238E27FC236}">
                <a16:creationId xmlns:a16="http://schemas.microsoft.com/office/drawing/2014/main" id="{7ACE2053-07AA-42FA-A789-E1430CAF798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D490B9-04D5-4C98-9BAE-36CAE61DE3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CBB1C-1FE3-42F2-ACED-70B0664062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01395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692202" y="1006605"/>
            <a:ext cx="4680000" cy="1938338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Klik for at tilføje overskrift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99C08-64C3-4ADA-9CD2-FBE2ED8551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92202" y="3387600"/>
            <a:ext cx="4680000" cy="2466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9" name="text" descr="{&quot;templafy&quot;:{&quot;id&quot;:&quot;b3e6deaf-df49-4a80-97e8-be8f59807a2b&quot;}}" title="UserProfile.Institut.InstituteDCU_{{DocumentLanguage}}">
            <a:extLst>
              <a:ext uri="{FF2B5EF4-FFF2-40B4-BE49-F238E27FC236}">
                <a16:creationId xmlns:a16="http://schemas.microsoft.com/office/drawing/2014/main" id="{610DD8E7-635C-4517-8E21-65C3CB025FFE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SDU Centre for Teaching and Learning</a:t>
            </a:r>
          </a:p>
        </p:txBody>
      </p:sp>
      <p:sp>
        <p:nvSpPr>
          <p:cNvPr id="20" name="sdu.dk">
            <a:extLst>
              <a:ext uri="{FF2B5EF4-FFF2-40B4-BE49-F238E27FC236}">
                <a16:creationId xmlns:a16="http://schemas.microsoft.com/office/drawing/2014/main" id="{4B84D86E-3D20-4505-8DAD-8EB1F3E63B0A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21" name="#sdudk">
            <a:extLst>
              <a:ext uri="{FF2B5EF4-FFF2-40B4-BE49-F238E27FC236}">
                <a16:creationId xmlns:a16="http://schemas.microsoft.com/office/drawing/2014/main" id="{B58A6A9A-5E98-43AC-8CA5-F6C4B0573364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CEA2A3A-0B73-49AA-824B-85FAE9B16B10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Logo black">
            <a:extLst>
              <a:ext uri="{FF2B5EF4-FFF2-40B4-BE49-F238E27FC236}">
                <a16:creationId xmlns:a16="http://schemas.microsoft.com/office/drawing/2014/main" id="{B52757AD-346A-4AA0-A5D6-36F8B1FE48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A09FC7B4-885C-4F9D-BD71-AE2FBDB38698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8FEE58-0FE9-4218-904C-188D46CD214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2432" y="1000443"/>
            <a:ext cx="5077365" cy="485315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dirty="0"/>
              <a:t>Klik for at tilføje tekst, klik ikon for at tilføje graf/tabel</a:t>
            </a:r>
            <a:endParaRPr lang="en-GB"/>
          </a:p>
          <a:p>
            <a:pPr lvl="1"/>
            <a:r>
              <a:rPr lang="en-GB" dirty="0"/>
              <a:t>Second </a:t>
            </a:r>
            <a:r>
              <a:rPr lang="en-GB" dirty="0" err="1"/>
              <a:t>level</a:t>
            </a:r>
            <a:endParaRPr lang="en-GB" dirty="0"/>
          </a:p>
          <a:p>
            <a:pPr lvl="2"/>
            <a:r>
              <a:rPr lang="en-GB" dirty="0"/>
              <a:t>Third </a:t>
            </a:r>
            <a:r>
              <a:rPr lang="en-GB" dirty="0" err="1"/>
              <a:t>level</a:t>
            </a:r>
            <a:endParaRPr lang="en-GB" dirty="0"/>
          </a:p>
          <a:p>
            <a:pPr lvl="3"/>
            <a:r>
              <a:rPr lang="en-GB" dirty="0" err="1"/>
              <a:t>Fourth</a:t>
            </a:r>
            <a:r>
              <a:rPr lang="en-GB" dirty="0"/>
              <a:t> </a:t>
            </a:r>
            <a:r>
              <a:rPr lang="en-GB" dirty="0" err="1"/>
              <a:t>level</a:t>
            </a:r>
            <a:endParaRPr lang="en-GB" dirty="0"/>
          </a:p>
          <a:p>
            <a:pPr lvl="4"/>
            <a:r>
              <a:rPr lang="en-GB" dirty="0"/>
              <a:t>Fifth </a:t>
            </a:r>
            <a:r>
              <a:rPr lang="en-GB" dirty="0" err="1"/>
              <a:t>level</a:t>
            </a:r>
            <a:endParaRPr lang="en-GB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F302217-B569-449A-8422-B6650C9BB08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DF36464C-AEF7-4BFD-9A97-813102BCA48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8D7263E-B2E5-4CB9-9AAF-C0006E4A040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BAA208-28D6-470D-B539-73F9AC20E86C}"/>
              </a:ext>
            </a:extLst>
          </p:cNvPr>
          <p:cNvSpPr txBox="1"/>
          <p:nvPr userDrawn="1"/>
        </p:nvSpPr>
        <p:spPr>
          <a:xfrm>
            <a:off x="0" y="-349741"/>
            <a:ext cx="11457183" cy="323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050" b="1" noProof="1"/>
              <a:t>Skift baggrundsfarve. </a:t>
            </a:r>
            <a:r>
              <a:rPr lang="en-GB" sz="1050" noProof="1"/>
              <a:t>Højreklik på slidet og vælg </a:t>
            </a:r>
            <a:r>
              <a:rPr lang="en-GB" sz="1050" b="1" noProof="1"/>
              <a:t>Formatér baggrund</a:t>
            </a:r>
            <a:r>
              <a:rPr lang="en-GB" sz="1050" noProof="1"/>
              <a:t>. Klik på </a:t>
            </a:r>
            <a:r>
              <a:rPr lang="en-GB" sz="1050" b="1" noProof="1"/>
              <a:t>Fyld farve </a:t>
            </a:r>
            <a:r>
              <a:rPr lang="en-GB" sz="1050" noProof="1"/>
              <a:t>i Formater baggrund vinduet og vælg farve fra øverste række i SDU’s farve palette eller fra den brugerdefinerede farvepalette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44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B9A67-E62D-400C-BC42-A3A96AAED2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0401" y="1028247"/>
            <a:ext cx="2502000" cy="432000"/>
          </a:xfrm>
        </p:spPr>
        <p:txBody>
          <a:bodyPr/>
          <a:lstStyle>
            <a:lvl1pPr>
              <a:lnSpc>
                <a:spcPct val="110000"/>
              </a:lnSpc>
              <a:defRPr sz="1200"/>
            </a:lvl1pPr>
          </a:lstStyle>
          <a:p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60E8CAC-51BD-4862-8B6E-BD3E315677C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11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25135A09-8F8A-4D87-8C43-B3A0A80BE2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73164" y="1028246"/>
            <a:ext cx="2502000" cy="432000"/>
          </a:xfrm>
        </p:spPr>
        <p:txBody>
          <a:bodyPr/>
          <a:lstStyle>
            <a:lvl1pPr marL="0" indent="0" algn="l">
              <a:buNone/>
              <a:defRPr sz="12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2D92C6-668E-491E-B394-72897FAB30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273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0F1B1F1-CA40-4EA4-AB68-69DBBD61ED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35163" y="1028246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3DBEE0FF-2C0E-499E-ACAF-B6F421AF13D5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135163" y="1475354"/>
            <a:ext cx="2502000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F091117C-5AED-4416-88BA-F1C88ACD7A2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97162" y="1028247"/>
            <a:ext cx="2502000" cy="432000"/>
          </a:xfrm>
        </p:spPr>
        <p:txBody>
          <a:bodyPr/>
          <a:lstStyle>
            <a:lvl1pPr marL="0" indent="0">
              <a:buNone/>
              <a:defRPr sz="1200" b="1"/>
            </a:lvl1pPr>
            <a:lvl2pPr marL="252000" indent="0">
              <a:buNone/>
              <a:defRPr/>
            </a:lvl2pPr>
          </a:lstStyle>
          <a:p>
            <a:pPr lvl="0"/>
            <a:r>
              <a:rPr lang="en-GB" noProof="0" dirty="0"/>
              <a:t>Klik for at tilføje underoverskrift</a:t>
            </a:r>
            <a:endParaRPr lang="en-GB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C66F31E1-769E-4E9A-9DCC-2C64321A89C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997161" y="1475354"/>
            <a:ext cx="2501999" cy="4366646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noProof="0" dirty="0"/>
              <a:t>Klik for at tilføje tekst</a:t>
            </a:r>
            <a:endParaRPr lang="en-GB"/>
          </a:p>
          <a:p>
            <a:pPr lvl="1"/>
            <a:r>
              <a:rPr lang="en-GB" noProof="0" dirty="0"/>
              <a:t>Second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2"/>
            <a:r>
              <a:rPr lang="en-GB" noProof="0" dirty="0"/>
              <a:t>Third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3"/>
            <a:r>
              <a:rPr lang="en-GB" noProof="0" dirty="0" err="1"/>
              <a:t>Fourth</a:t>
            </a:r>
            <a:r>
              <a:rPr lang="en-GB" noProof="0" dirty="0"/>
              <a:t> </a:t>
            </a:r>
            <a:r>
              <a:rPr lang="en-GB" noProof="0" dirty="0" err="1"/>
              <a:t>level</a:t>
            </a:r>
            <a:endParaRPr lang="en-GB" noProof="0" dirty="0"/>
          </a:p>
          <a:p>
            <a:pPr lvl="4"/>
            <a:r>
              <a:rPr lang="en-GB" noProof="0" dirty="0"/>
              <a:t>Fifth </a:t>
            </a:r>
            <a:r>
              <a:rPr lang="en-GB" noProof="0" dirty="0" err="1"/>
              <a:t>level</a:t>
            </a:r>
            <a:endParaRPr lang="en-GB" noProof="0" dirty="0"/>
          </a:p>
        </p:txBody>
      </p:sp>
      <p:sp>
        <p:nvSpPr>
          <p:cNvPr id="28" name="Date Placeholder 14">
            <a:extLst>
              <a:ext uri="{FF2B5EF4-FFF2-40B4-BE49-F238E27FC236}">
                <a16:creationId xmlns:a16="http://schemas.microsoft.com/office/drawing/2014/main" id="{1DCD95D8-07B6-42C0-8767-A640B7CA8534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88C40-671D-463C-8463-D77B96C28D88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46E2E0-2E23-491A-B165-353CDF3F79E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93800-6F51-413B-BA21-0A9967FF3386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1953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0400" y="1028247"/>
            <a:ext cx="11379347" cy="16026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0400" y="3369040"/>
            <a:ext cx="11371905" cy="24729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Første niveau, bullet 16 </a:t>
            </a:r>
            <a:r>
              <a:rPr lang="en-GB" dirty="0" err="1"/>
              <a:t>pkt</a:t>
            </a:r>
            <a:endParaRPr lang="en-GB" dirty="0"/>
          </a:p>
          <a:p>
            <a:pPr lvl="1"/>
            <a:r>
              <a:rPr lang="en-GB" dirty="0"/>
              <a:t>Andet niveau, bullet 14 </a:t>
            </a:r>
            <a:r>
              <a:rPr lang="en-GB" dirty="0" err="1"/>
              <a:t>pkt</a:t>
            </a:r>
            <a:endParaRPr lang="en-GB" dirty="0"/>
          </a:p>
          <a:p>
            <a:pPr lvl="2"/>
            <a:r>
              <a:rPr lang="en-GB" dirty="0"/>
              <a:t>Tredje niveau, bullet 12 </a:t>
            </a:r>
            <a:r>
              <a:rPr lang="en-GB" dirty="0" err="1"/>
              <a:t>pkt</a:t>
            </a:r>
            <a:endParaRPr lang="en-GB" dirty="0"/>
          </a:p>
          <a:p>
            <a:pPr lvl="3"/>
            <a:r>
              <a:rPr lang="en-GB" dirty="0"/>
              <a:t>Fjerde niveau, Header bold 16 </a:t>
            </a:r>
            <a:r>
              <a:rPr lang="en-GB" dirty="0" err="1"/>
              <a:t>pkt</a:t>
            </a:r>
            <a:endParaRPr lang="en-GB" dirty="0"/>
          </a:p>
          <a:p>
            <a:pPr lvl="4"/>
            <a:r>
              <a:rPr lang="en-GB" dirty="0"/>
              <a:t>Femte niveau, Body </a:t>
            </a:r>
            <a:r>
              <a:rPr lang="en-GB" dirty="0" err="1"/>
              <a:t>regular</a:t>
            </a:r>
            <a:r>
              <a:rPr lang="en-GB" dirty="0"/>
              <a:t> 16 </a:t>
            </a:r>
            <a:r>
              <a:rPr lang="en-GB" dirty="0" err="1"/>
              <a:t>pkt</a:t>
            </a:r>
            <a:endParaRPr lang="en-GB" dirty="0"/>
          </a:p>
          <a:p>
            <a:pPr lvl="5"/>
            <a:r>
              <a:rPr lang="en-GB" dirty="0"/>
              <a:t>Sjette niveau, bullet 12 </a:t>
            </a:r>
            <a:r>
              <a:rPr lang="en-GB" dirty="0" err="1"/>
              <a:t>pkt</a:t>
            </a:r>
            <a:endParaRPr lang="en-GB" dirty="0"/>
          </a:p>
          <a:p>
            <a:pPr lvl="6"/>
            <a:r>
              <a:rPr lang="en-GB" dirty="0"/>
              <a:t>Syvende niveau, bullet 12 </a:t>
            </a:r>
            <a:r>
              <a:rPr lang="en-GB" dirty="0" err="1"/>
              <a:t>pkt</a:t>
            </a:r>
            <a:r>
              <a:rPr lang="en-GB" dirty="0"/>
              <a:t> (indryk 1 gang)</a:t>
            </a:r>
            <a:endParaRPr lang="en-GB"/>
          </a:p>
          <a:p>
            <a:pPr lvl="7"/>
            <a:r>
              <a:rPr lang="en-GB" dirty="0"/>
              <a:t>Ottende niveau, Header bold, 12 </a:t>
            </a:r>
            <a:r>
              <a:rPr lang="en-GB" dirty="0" err="1"/>
              <a:t>pkt</a:t>
            </a:r>
            <a:endParaRPr lang="en-GB" dirty="0"/>
          </a:p>
          <a:p>
            <a:pPr lvl="8"/>
            <a:r>
              <a:rPr lang="en-GB" dirty="0"/>
              <a:t>Niende niveau, Body </a:t>
            </a:r>
            <a:r>
              <a:rPr lang="en-GB" dirty="0" err="1"/>
              <a:t>regular</a:t>
            </a:r>
            <a:r>
              <a:rPr lang="en-GB" dirty="0"/>
              <a:t>, 12 </a:t>
            </a:r>
            <a:r>
              <a:rPr lang="en-GB" dirty="0" err="1"/>
              <a:t>pkt</a:t>
            </a:r>
            <a:endParaRPr lang="en-GB" dirty="0"/>
          </a:p>
        </p:txBody>
      </p:sp>
      <p:sp>
        <p:nvSpPr>
          <p:cNvPr id="5" name="OFF_institute"/>
          <p:cNvSpPr>
            <a:spLocks noGrp="1"/>
          </p:cNvSpPr>
          <p:nvPr>
            <p:ph type="ftr" sz="quarter" idx="3"/>
          </p:nvPr>
        </p:nvSpPr>
        <p:spPr>
          <a:xfrm>
            <a:off x="6915600" y="6376129"/>
            <a:ext cx="2240432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0" cap="none" baseline="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3F3D4-B958-489D-8401-2859D15536DE}"/>
              </a:ext>
            </a:extLst>
          </p:cNvPr>
          <p:cNvSpPr/>
          <p:nvPr userDrawn="1"/>
        </p:nvSpPr>
        <p:spPr>
          <a:xfrm rot="5400000">
            <a:off x="11480800" y="721379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sdu.dk</a:t>
            </a:r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AD2A31-35D3-4D5D-AA2D-C72C49CA7FB0}"/>
              </a:ext>
            </a:extLst>
          </p:cNvPr>
          <p:cNvSpPr/>
          <p:nvPr userDrawn="1"/>
        </p:nvSpPr>
        <p:spPr>
          <a:xfrm rot="5400000">
            <a:off x="11482792" y="2027544"/>
            <a:ext cx="914400" cy="3765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r>
              <a:rPr lang="en-GB" sz="1100" b="1" noProof="1">
                <a:solidFill>
                  <a:schemeClr val="tx1"/>
                </a:solidFill>
              </a:rPr>
              <a:t>#sdudk</a:t>
            </a:r>
            <a:endParaRPr lang="en-GB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A56ADEC3-98E1-4CEA-9AF5-46F4CDD2FA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">
                <a:noFill/>
              </a:defRPr>
            </a:lvl1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pic>
        <p:nvPicPr>
          <p:cNvPr id="25" name="Logo black">
            <a:extLst>
              <a:ext uri="{FF2B5EF4-FFF2-40B4-BE49-F238E27FC236}">
                <a16:creationId xmlns:a16="http://schemas.microsoft.com/office/drawing/2014/main" id="{860AC4C2-E6D6-4DCE-950A-C298C0AE9B87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46" y="6294893"/>
            <a:ext cx="784800" cy="211840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6C4C210-3CAD-4E96-8F10-9CD4863FC9B7}"/>
              </a:ext>
            </a:extLst>
          </p:cNvPr>
          <p:cNvCxnSpPr>
            <a:cxnSpLocks/>
          </p:cNvCxnSpPr>
          <p:nvPr userDrawn="1"/>
        </p:nvCxnSpPr>
        <p:spPr>
          <a:xfrm>
            <a:off x="410400" y="715665"/>
            <a:ext cx="69921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sz="100">
                <a:noFill/>
              </a:defRPr>
            </a:lvl1pPr>
          </a:lstStyle>
          <a:p>
            <a:fld id="{45D37B1E-C366-494F-A587-962AD9AABC83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8" name="Date Placeholder 14">
            <a:extLst>
              <a:ext uri="{FF2B5EF4-FFF2-40B4-BE49-F238E27FC236}">
                <a16:creationId xmlns:a16="http://schemas.microsoft.com/office/drawing/2014/main" id="{7DF98717-AAEA-4E2B-96B8-AAAFF896C0EA}"/>
              </a:ext>
            </a:extLst>
          </p:cNvPr>
          <p:cNvSpPr txBox="1">
            <a:spLocks/>
          </p:cNvSpPr>
          <p:nvPr userDrawn="1"/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A13B18-F5ED-4611-8DBB-F05123AFBA22}" type="datetimeFigureOut">
              <a:rPr lang="en-GB" smtClean="0"/>
              <a:pPr/>
              <a:t>03/03/2020</a:t>
            </a:fld>
            <a:endParaRPr lang="en-GB" dirty="0"/>
          </a:p>
        </p:txBody>
      </p:sp>
      <p:sp>
        <p:nvSpPr>
          <p:cNvPr id="13" name="text" descr="{&quot;templafy&quot;:{&quot;id&quot;:&quot;1e2b8b90-b8bf-451d-96ef-7a7c23464a2c&quot;}}" title="UserProfile.Institut.InstituteDCU_{{DocumentLanguage}}">
            <a:extLst>
              <a:ext uri="{FF2B5EF4-FFF2-40B4-BE49-F238E27FC236}">
                <a16:creationId xmlns:a16="http://schemas.microsoft.com/office/drawing/2014/main" id="{125E96D5-3BB9-422E-861E-C7C7A150AD68}"/>
              </a:ext>
            </a:extLst>
          </p:cNvPr>
          <p:cNvSpPr txBox="1">
            <a:spLocks/>
          </p:cNvSpPr>
          <p:nvPr userDrawn="1"/>
        </p:nvSpPr>
        <p:spPr>
          <a:xfrm>
            <a:off x="411163" y="450893"/>
            <a:ext cx="5684837" cy="284778"/>
          </a:xfrm>
          <a:prstGeom prst="rect">
            <a:avLst/>
          </a:prstGeom>
          <a:noFill/>
        </p:spPr>
        <p:txBody>
          <a:bodyPr wrap="square" lIns="10800" tIns="0" rIns="0" bIns="90000" anchor="b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SDU Centre for Teaching and Learning</a:t>
            </a:r>
          </a:p>
        </p:txBody>
      </p: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0" r:id="rId3"/>
    <p:sldLayoutId id="2147483688" r:id="rId4"/>
    <p:sldLayoutId id="2147483690" r:id="rId5"/>
    <p:sldLayoutId id="2147483686" r:id="rId6"/>
    <p:sldLayoutId id="2147483692" r:id="rId7"/>
    <p:sldLayoutId id="2147483682" r:id="rId8"/>
    <p:sldLayoutId id="2147483689" r:id="rId9"/>
    <p:sldLayoutId id="2147483676" r:id="rId10"/>
    <p:sldLayoutId id="2147483654" r:id="rId11"/>
    <p:sldLayoutId id="2147483685" r:id="rId12"/>
    <p:sldLayoutId id="2147483691" r:id="rId13"/>
    <p:sldLayoutId id="2147483662" r:id="rId14"/>
    <p:sldLayoutId id="2147483693" r:id="rId15"/>
    <p:sldLayoutId id="2147483694" r:id="rId16"/>
    <p:sldLayoutId id="2147483695" r:id="rId17"/>
  </p:sldLayoutIdLst>
  <p:hf hdr="0"/>
  <p:txStyles>
    <p:titleStyle>
      <a:lvl1pPr algn="l" defTabSz="914400" rtl="0" eaLnBrk="1" latinLnBrk="0" hangingPunct="1">
        <a:lnSpc>
          <a:spcPct val="97000"/>
        </a:lnSpc>
        <a:spcBef>
          <a:spcPct val="0"/>
        </a:spcBef>
        <a:buNone/>
        <a:tabLst>
          <a:tab pos="1438275" algn="l"/>
        </a:tabLst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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2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504000" indent="-252000" algn="l" defTabSz="914400" rtl="0" eaLnBrk="1" latinLnBrk="0" hangingPunct="1">
        <a:lnSpc>
          <a:spcPct val="110000"/>
        </a:lnSpc>
        <a:spcBef>
          <a:spcPts val="0"/>
        </a:spcBef>
        <a:buFont typeface="Wingdings" panose="05000000000000000000" pitchFamily="2" charset="2"/>
        <a:buChar char="à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​"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Char char="​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85" userDrawn="1">
          <p15:clr>
            <a:srgbClr val="F26B43"/>
          </p15:clr>
        </p15:guide>
        <p15:guide id="4" orient="horz" pos="1071" userDrawn="1">
          <p15:clr>
            <a:srgbClr val="F26B43"/>
          </p15:clr>
        </p15:guide>
        <p15:guide id="5" pos="259" userDrawn="1">
          <p15:clr>
            <a:srgbClr val="F26B43"/>
          </p15:clr>
        </p15:guide>
        <p15:guide id="6" pos="7421" userDrawn="1">
          <p15:clr>
            <a:srgbClr val="F26B43"/>
          </p15:clr>
        </p15:guide>
        <p15:guide id="7" orient="horz" pos="1253" userDrawn="1">
          <p15:clr>
            <a:srgbClr val="F26B43"/>
          </p15:clr>
        </p15:guide>
        <p15:guide id="8" orient="horz" pos="3680" userDrawn="1">
          <p15:clr>
            <a:srgbClr val="F26B43"/>
          </p15:clr>
        </p15:guide>
        <p15:guide id="9" orient="horz" pos="3916" userDrawn="1">
          <p15:clr>
            <a:srgbClr val="F26B43"/>
          </p15:clr>
        </p15:guide>
        <p15:guide id="10" orient="horz" pos="4094" userDrawn="1">
          <p15:clr>
            <a:srgbClr val="F26B43"/>
          </p15:clr>
        </p15:guide>
        <p15:guide id="11" pos="5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7.xml"/><Relationship Id="rId6" Type="http://schemas.openxmlformats.org/officeDocument/2006/relationships/image" Target="../media/image12.jpg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Relationship Id="rId5" Type="http://schemas.openxmlformats.org/officeDocument/2006/relationships/image" Target="../media/image14.png"/><Relationship Id="rId4" Type="http://schemas.openxmlformats.org/officeDocument/2006/relationships/hyperlink" Target="https://sites.google.com/a/udel.edu/alessandre-margolies/effective-communication/constructive-feedback-for-peer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8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ferencemanager.dk/peer-feedback-spring2020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el 31">
            <a:extLst>
              <a:ext uri="{FF2B5EF4-FFF2-40B4-BE49-F238E27FC236}">
                <a16:creationId xmlns:a16="http://schemas.microsoft.com/office/drawing/2014/main" id="{A51DA613-011A-5841-A3FA-68B2D005A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4899" y="1226818"/>
            <a:ext cx="5535638" cy="4404364"/>
          </a:xfrm>
          <a:solidFill>
            <a:srgbClr val="D38235"/>
          </a:solidFill>
          <a:ln>
            <a:solidFill>
              <a:srgbClr val="D38235"/>
            </a:solidFill>
          </a:ln>
        </p:spPr>
        <p:txBody>
          <a:bodyPr/>
          <a:lstStyle/>
          <a:p>
            <a:pPr marL="182563"/>
            <a:br>
              <a:rPr lang="en-US" sz="2000" b="0" dirty="0">
                <a:solidFill>
                  <a:schemeClr val="bg1"/>
                </a:solidFill>
              </a:rPr>
            </a:br>
            <a:br>
              <a:rPr lang="en-US" sz="2000" b="0" dirty="0">
                <a:solidFill>
                  <a:schemeClr val="bg1"/>
                </a:solidFill>
              </a:rPr>
            </a:br>
            <a:r>
              <a:rPr lang="en-US" sz="3200" b="0" dirty="0">
                <a:solidFill>
                  <a:schemeClr val="bg1"/>
                </a:solidFill>
              </a:rPr>
              <a:t>Peer feedback, peer assessment and Peergrade – why and how</a:t>
            </a:r>
            <a:br>
              <a:rPr lang="en-US" sz="3200" b="0" dirty="0"/>
            </a:br>
            <a:br>
              <a:rPr lang="en-US" sz="3200" b="0" dirty="0"/>
            </a:br>
            <a:r>
              <a:rPr lang="en-GB" sz="2400" b="0" i="1" dirty="0">
                <a:solidFill>
                  <a:schemeClr val="bg1"/>
                </a:solidFill>
              </a:rPr>
              <a:t>Workshop</a:t>
            </a:r>
            <a:br>
              <a:rPr lang="en-GB" sz="2400" b="0" i="1" dirty="0">
                <a:solidFill>
                  <a:schemeClr val="bg1"/>
                </a:solidFill>
              </a:rPr>
            </a:br>
            <a:r>
              <a:rPr lang="en-GB" sz="2400" b="0" i="1" dirty="0">
                <a:solidFill>
                  <a:schemeClr val="bg1"/>
                </a:solidFill>
              </a:rPr>
              <a:t>Faculty of Engineering</a:t>
            </a:r>
            <a:br>
              <a:rPr lang="en-GB" sz="2400" b="0" i="1" dirty="0">
                <a:solidFill>
                  <a:schemeClr val="bg1"/>
                </a:solidFill>
              </a:rPr>
            </a:br>
            <a:r>
              <a:rPr lang="en-GB" sz="2400" b="0" i="1" dirty="0">
                <a:solidFill>
                  <a:schemeClr val="bg1"/>
                </a:solidFill>
              </a:rPr>
              <a:t>March 2020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F08C6-7869-42F2-829E-6683126F4D2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3C7CD7C-F7E2-4FF3-B441-BD5C13FCA230}" type="datetime1">
              <a:rPr lang="en-GB" smtClean="0"/>
              <a:t>03/03/2020</a:t>
            </a:fld>
            <a:endParaRPr lang="en-GB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956C78D-B694-41F4-B327-1D4675B641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6818"/>
            <a:ext cx="5378885" cy="4404364"/>
          </a:xfrm>
          <a:prstGeom prst="rect">
            <a:avLst/>
          </a:prstGeom>
          <a:ln>
            <a:solidFill>
              <a:srgbClr val="D38235"/>
            </a:solidFill>
          </a:ln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9B11E692-BDA5-4F2C-ACE4-040B41A85E76}"/>
              </a:ext>
            </a:extLst>
          </p:cNvPr>
          <p:cNvSpPr txBox="1"/>
          <p:nvPr/>
        </p:nvSpPr>
        <p:spPr>
          <a:xfrm>
            <a:off x="394899" y="5705475"/>
            <a:ext cx="553563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2400" dirty="0"/>
              <a:t>Inger-Marie F. Christensen, imc@sdu.dk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6127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lede 14">
            <a:extLst>
              <a:ext uri="{FF2B5EF4-FFF2-40B4-BE49-F238E27FC236}">
                <a16:creationId xmlns:a16="http://schemas.microsoft.com/office/drawing/2014/main" id="{14689B7B-3A07-4D92-94C7-B171790F8B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4730" r="21665" b="3293"/>
          <a:stretch/>
        </p:blipFill>
        <p:spPr>
          <a:xfrm rot="1462413">
            <a:off x="8903397" y="1493840"/>
            <a:ext cx="1314405" cy="2224345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839D7A04-B690-4479-86E1-D42CB35661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0" t="23090" b="17886"/>
          <a:stretch/>
        </p:blipFill>
        <p:spPr>
          <a:xfrm>
            <a:off x="1085546" y="1723044"/>
            <a:ext cx="2700454" cy="187014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9CED76-E590-48BB-8351-6F37C00C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816020"/>
            <a:ext cx="10936026" cy="690611"/>
          </a:xfrm>
        </p:spPr>
        <p:txBody>
          <a:bodyPr/>
          <a:lstStyle/>
          <a:p>
            <a:r>
              <a:rPr lang="en-GB" sz="2800" dirty="0"/>
              <a:t>What are the benefits and learning potential of peer feedback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CFDF0B-21DB-4A12-9A7E-7EBDC999422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1353727" y="4463064"/>
            <a:ext cx="4064053" cy="1399478"/>
          </a:xfrm>
          <a:noFill/>
        </p:spPr>
        <p:txBody>
          <a:bodyPr/>
          <a:lstStyle/>
          <a:p>
            <a:pPr marL="88900" lvl="0" indent="0">
              <a:buNone/>
            </a:pPr>
            <a:r>
              <a:rPr lang="en-GB" sz="2600" dirty="0"/>
              <a:t>Learning is extended from the private and individual to a more public domain 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5EE180-67EC-442E-8F1E-1C2DB790F3C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C6AFF2B-0F91-4C2F-B683-F884CE9B7DCF}" type="datetime1">
              <a:rPr lang="da-DK" smtClean="0"/>
              <a:t>03-03-2020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542071-8F16-47F4-B946-2FC87CDDE3E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10</a:t>
            </a:fld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823886-7FF5-4445-BBF5-AF1362215671}"/>
              </a:ext>
            </a:extLst>
          </p:cNvPr>
          <p:cNvSpPr/>
          <p:nvPr/>
        </p:nvSpPr>
        <p:spPr>
          <a:xfrm>
            <a:off x="6219000" y="6397049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/>
              <a:t>(Summarised in Liu &amp; Carless, 2006)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35F804EB-4805-408B-861A-C77974039F00}"/>
              </a:ext>
            </a:extLst>
          </p:cNvPr>
          <p:cNvSpPr/>
          <p:nvPr/>
        </p:nvSpPr>
        <p:spPr>
          <a:xfrm>
            <a:off x="566517" y="3546571"/>
            <a:ext cx="434002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600" dirty="0"/>
              <a:t>Enhances student learning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CA9B8A0E-D0BB-4121-8478-18DD868A7FA5}"/>
              </a:ext>
            </a:extLst>
          </p:cNvPr>
          <p:cNvSpPr/>
          <p:nvPr/>
        </p:nvSpPr>
        <p:spPr>
          <a:xfrm>
            <a:off x="5205439" y="1650961"/>
            <a:ext cx="4064053" cy="129266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en-GB" sz="2600" dirty="0"/>
              <a:t>Students will receive more feedback from peers more quickly (</a:t>
            </a:r>
            <a:r>
              <a:rPr lang="en-GB" sz="2600" b="1" dirty="0"/>
              <a:t>P</a:t>
            </a:r>
            <a:r>
              <a:rPr lang="en-GB" sz="2600" dirty="0"/>
              <a:t>UR</a:t>
            </a:r>
            <a:r>
              <a:rPr lang="en-GB" sz="2600" b="1" dirty="0"/>
              <a:t>T</a:t>
            </a:r>
            <a:r>
              <a:rPr lang="en-GB" sz="2600" dirty="0"/>
              <a:t>)</a:t>
            </a:r>
          </a:p>
        </p:txBody>
      </p:sp>
      <p:pic>
        <p:nvPicPr>
          <p:cNvPr id="21" name="Billede 20">
            <a:extLst>
              <a:ext uri="{FF2B5EF4-FFF2-40B4-BE49-F238E27FC236}">
                <a16:creationId xmlns:a16="http://schemas.microsoft.com/office/drawing/2014/main" id="{45F8BA72-15BA-4B5C-B668-46829E36125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3" r="10350"/>
          <a:stretch/>
        </p:blipFill>
        <p:spPr>
          <a:xfrm>
            <a:off x="5786369" y="4044728"/>
            <a:ext cx="1609912" cy="2219539"/>
          </a:xfrm>
          <a:prstGeom prst="rect">
            <a:avLst/>
          </a:prstGeom>
        </p:spPr>
      </p:pic>
      <p:pic>
        <p:nvPicPr>
          <p:cNvPr id="23" name="Billede 22">
            <a:extLst>
              <a:ext uri="{FF2B5EF4-FFF2-40B4-BE49-F238E27FC236}">
                <a16:creationId xmlns:a16="http://schemas.microsoft.com/office/drawing/2014/main" id="{80397C43-9828-45BB-BF9D-1279DD6F91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513" y="4174227"/>
            <a:ext cx="2010226" cy="1977151"/>
          </a:xfrm>
          <a:prstGeom prst="rect">
            <a:avLst/>
          </a:prstGeom>
        </p:spPr>
      </p:pic>
      <p:sp>
        <p:nvSpPr>
          <p:cNvPr id="7" name="Pil: højre 6">
            <a:extLst>
              <a:ext uri="{FF2B5EF4-FFF2-40B4-BE49-F238E27FC236}">
                <a16:creationId xmlns:a16="http://schemas.microsoft.com/office/drawing/2014/main" id="{44186829-50BB-4AED-BBA5-0BB82CFBA03A}"/>
              </a:ext>
            </a:extLst>
          </p:cNvPr>
          <p:cNvSpPr/>
          <p:nvPr/>
        </p:nvSpPr>
        <p:spPr>
          <a:xfrm>
            <a:off x="7457068" y="4992092"/>
            <a:ext cx="1453429" cy="4166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15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00"/>
    </mc:Choice>
    <mc:Fallback xmlns="">
      <p:transition spd="slow" advTm="86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  <p:bldP spid="11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>
          <a:xfrm>
            <a:off x="3584722" y="5224806"/>
            <a:ext cx="172856" cy="205383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</p:txBody>
      </p:sp>
      <p:sp>
        <p:nvSpPr>
          <p:cNvPr id="6" name="TextBox 5"/>
          <p:cNvSpPr txBox="1"/>
          <p:nvPr/>
        </p:nvSpPr>
        <p:spPr>
          <a:xfrm>
            <a:off x="6726495" y="2385706"/>
            <a:ext cx="2582812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1013" dirty="0"/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7984" y="1739109"/>
            <a:ext cx="3420229" cy="25651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8933" y="1577325"/>
            <a:ext cx="342022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Teacher is the expert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Teacher checks misconceptions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Teacher introduces new concepts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Teacher will assess learning outcomes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Teacher has limited time (</a:t>
            </a:r>
            <a:r>
              <a:rPr lang="en-GB" sz="2400" b="1" dirty="0">
                <a:solidFill>
                  <a:srgbClr val="FF0000"/>
                </a:solidFill>
              </a:rPr>
              <a:t>P</a:t>
            </a:r>
            <a:r>
              <a:rPr lang="en-GB" sz="2400" dirty="0"/>
              <a:t>UR</a:t>
            </a:r>
            <a:r>
              <a:rPr lang="en-GB" sz="2400" b="1" dirty="0">
                <a:solidFill>
                  <a:srgbClr val="FF0000"/>
                </a:solidFill>
              </a:rPr>
              <a:t>T</a:t>
            </a:r>
            <a:r>
              <a:rPr lang="en-GB" sz="2400" dirty="0"/>
              <a:t>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998116" y="1638880"/>
            <a:ext cx="4193884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8288" indent="-268288">
              <a:buFont typeface="Wingdings" panose="05000000000000000000" pitchFamily="2" charset="2"/>
              <a:buChar char="ü"/>
            </a:pPr>
            <a:r>
              <a:rPr lang="en-GB" sz="2000" dirty="0"/>
              <a:t>Peers have more immediate understanding of peer learning challenges (PU</a:t>
            </a:r>
            <a:r>
              <a:rPr lang="en-GB" sz="2000" b="1" dirty="0">
                <a:solidFill>
                  <a:srgbClr val="00B050"/>
                </a:solidFill>
              </a:rPr>
              <a:t>R</a:t>
            </a:r>
            <a:r>
              <a:rPr lang="en-GB" sz="2000" dirty="0"/>
              <a:t>T)</a:t>
            </a:r>
          </a:p>
          <a:p>
            <a:endParaRPr lang="en-GB" sz="1600" dirty="0"/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en-GB" sz="2000" dirty="0"/>
              <a:t>Peer feedback is often more understandable (P</a:t>
            </a:r>
            <a:r>
              <a:rPr lang="en-GB" sz="2000" b="1" dirty="0">
                <a:solidFill>
                  <a:srgbClr val="00B050"/>
                </a:solidFill>
              </a:rPr>
              <a:t>U</a:t>
            </a:r>
            <a:r>
              <a:rPr lang="en-GB" sz="2000" dirty="0"/>
              <a:t>RT)</a:t>
            </a:r>
          </a:p>
          <a:p>
            <a:endParaRPr lang="en-GB" sz="1600" dirty="0"/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en-GB" sz="2000" dirty="0"/>
              <a:t>We self assess our understanding when we are explaining what we understand to others</a:t>
            </a:r>
          </a:p>
          <a:p>
            <a:endParaRPr lang="en-GB" sz="1600" dirty="0"/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en-GB" sz="2000" dirty="0"/>
              <a:t>Peer feedback can be more timely (PUR</a:t>
            </a:r>
            <a:r>
              <a:rPr lang="en-GB" sz="2000" b="1" dirty="0">
                <a:solidFill>
                  <a:srgbClr val="00B050"/>
                </a:solidFill>
              </a:rPr>
              <a:t>T</a:t>
            </a:r>
            <a:r>
              <a:rPr lang="en-GB" sz="2000" dirty="0"/>
              <a:t>)</a:t>
            </a:r>
          </a:p>
          <a:p>
            <a:pPr marL="268288" indent="-268288">
              <a:buFont typeface="Wingdings" panose="05000000000000000000" pitchFamily="2" charset="2"/>
              <a:buChar char="ü"/>
            </a:pPr>
            <a:endParaRPr lang="en-GB" sz="1600" dirty="0"/>
          </a:p>
          <a:p>
            <a:pPr marL="268288" indent="-268288">
              <a:buFont typeface="Wingdings" panose="05000000000000000000" pitchFamily="2" charset="2"/>
              <a:buChar char="ü"/>
            </a:pPr>
            <a:r>
              <a:rPr lang="en-GB" sz="2000" dirty="0"/>
              <a:t>Peer feedback is personal (</a:t>
            </a:r>
            <a:r>
              <a:rPr lang="en-GB" sz="2000" b="1" dirty="0">
                <a:solidFill>
                  <a:srgbClr val="00B050"/>
                </a:solidFill>
              </a:rPr>
              <a:t>P</a:t>
            </a:r>
            <a:r>
              <a:rPr lang="en-GB" sz="2000" dirty="0"/>
              <a:t>URT)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933" y="309104"/>
            <a:ext cx="11017974" cy="55399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0" tIns="0" rIns="0" bIns="0" rtlCol="0">
            <a:spAutoFit/>
          </a:bodyPr>
          <a:lstStyle/>
          <a:p>
            <a:r>
              <a:rPr lang="en-GB" sz="3600" b="1" dirty="0"/>
              <a:t>What roles do the teacher and students play?</a:t>
            </a:r>
          </a:p>
        </p:txBody>
      </p:sp>
      <p:sp>
        <p:nvSpPr>
          <p:cNvPr id="3" name="Pil: venstre 2">
            <a:extLst>
              <a:ext uri="{FF2B5EF4-FFF2-40B4-BE49-F238E27FC236}">
                <a16:creationId xmlns:a16="http://schemas.microsoft.com/office/drawing/2014/main" id="{528D69EB-42F5-4C54-9D33-C577FEFF0B17}"/>
              </a:ext>
            </a:extLst>
          </p:cNvPr>
          <p:cNvSpPr/>
          <p:nvPr/>
        </p:nvSpPr>
        <p:spPr>
          <a:xfrm>
            <a:off x="3731749" y="4284899"/>
            <a:ext cx="4165376" cy="1553225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r>
              <a:rPr lang="en-GB" sz="1600">
                <a:solidFill>
                  <a:schemeClr val="bg1"/>
                </a:solidFill>
              </a:rPr>
              <a:t>Engaging with peer feedback can help us optimise teacher/expert feedback</a:t>
            </a: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2" name="Arrow: Down 11"/>
          <p:cNvSpPr/>
          <p:nvPr/>
        </p:nvSpPr>
        <p:spPr>
          <a:xfrm rot="18770714">
            <a:off x="8797943" y="945650"/>
            <a:ext cx="429352" cy="806644"/>
          </a:xfrm>
          <a:prstGeom prst="downArrow">
            <a:avLst>
              <a:gd name="adj1" fmla="val 50000"/>
              <a:gd name="adj2" fmla="val 55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  <p:sp>
        <p:nvSpPr>
          <p:cNvPr id="11" name="Arrow: Down 10"/>
          <p:cNvSpPr/>
          <p:nvPr/>
        </p:nvSpPr>
        <p:spPr>
          <a:xfrm rot="3018378">
            <a:off x="4026332" y="932439"/>
            <a:ext cx="443306" cy="884557"/>
          </a:xfrm>
          <a:prstGeom prst="downArrow">
            <a:avLst>
              <a:gd name="adj1" fmla="val 50000"/>
              <a:gd name="adj2" fmla="val 552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013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48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3811"/>
    </mc:Choice>
    <mc:Fallback xmlns="">
      <p:transition spd="slow" advTm="1438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" grpId="0" animBg="1"/>
      <p:bldP spid="12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04FEEF3D-7F3E-4E9B-967C-807D4D8D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750" y="1003331"/>
            <a:ext cx="8507288" cy="728491"/>
          </a:xfrm>
        </p:spPr>
        <p:txBody>
          <a:bodyPr>
            <a:normAutofit/>
          </a:bodyPr>
          <a:lstStyle/>
          <a:p>
            <a:r>
              <a:rPr lang="en-GB" dirty="0"/>
              <a:t>Introduction to PeerGrade.io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165A488-53F7-45B9-8E4B-C7B261CC97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189601"/>
              </p:ext>
            </p:extLst>
          </p:nvPr>
        </p:nvGraphicFramePr>
        <p:xfrm>
          <a:off x="832034" y="1495668"/>
          <a:ext cx="10527931" cy="507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63548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DE326122-24BF-4487-9FDC-BD56A0717E4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9" r="4132"/>
          <a:stretch/>
        </p:blipFill>
        <p:spPr>
          <a:xfrm>
            <a:off x="6828218" y="2030731"/>
            <a:ext cx="5200650" cy="4186098"/>
          </a:xfrm>
          <a:prstGeom prst="rect">
            <a:avLst/>
          </a:prstGeom>
        </p:spPr>
      </p:pic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25606897-4EC8-49C1-9B49-1A7CA6228BC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5638" y="1567477"/>
            <a:ext cx="8906407" cy="4649352"/>
          </a:xfrm>
        </p:spPr>
        <p:txBody>
          <a:bodyPr>
            <a:normAutofit fontScale="92500" lnSpcReduction="20000"/>
          </a:bodyPr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200" dirty="0"/>
              <a:t>Go to </a:t>
            </a:r>
            <a:r>
              <a:rPr lang="en-GB" sz="3200" b="1" dirty="0">
                <a:solidFill>
                  <a:srgbClr val="862633"/>
                </a:solidFill>
              </a:rPr>
              <a:t>peergrade.io/join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200" dirty="0"/>
              <a:t>Type in this code </a:t>
            </a:r>
            <a:r>
              <a:rPr lang="da-DK" sz="3200" b="1" dirty="0">
                <a:solidFill>
                  <a:srgbClr val="862633"/>
                </a:solidFill>
              </a:rPr>
              <a:t>UN9QWB</a:t>
            </a:r>
            <a:endParaRPr lang="en-GB" sz="3200" dirty="0">
              <a:solidFill>
                <a:srgbClr val="862633"/>
              </a:solidFill>
            </a:endParaRP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200" dirty="0"/>
              <a:t>Click Next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200" dirty="0"/>
              <a:t>Follow instructions on screen to join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200" dirty="0"/>
              <a:t>Login as SDU user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GB" sz="3200" dirty="0"/>
          </a:p>
          <a:p>
            <a:pPr marL="0" indent="0">
              <a:buNone/>
            </a:pPr>
            <a:r>
              <a:rPr lang="en-GB" sz="3200" b="1" dirty="0">
                <a:solidFill>
                  <a:srgbClr val="862633"/>
                </a:solidFill>
              </a:rPr>
              <a:t>Your tasks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200" dirty="0"/>
              <a:t>Write essay (20 min.)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200" dirty="0"/>
              <a:t>Give feedback to two peers (10 min.)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200" dirty="0"/>
              <a:t>Assess own essay (5 min.)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3200" dirty="0"/>
              <a:t>Respond to feedback received (5 min.)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endParaRPr lang="en-GB" sz="32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04FEEF3D-7F3E-4E9B-967C-807D4D8D5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638" y="800513"/>
            <a:ext cx="8507288" cy="766964"/>
          </a:xfrm>
        </p:spPr>
        <p:txBody>
          <a:bodyPr>
            <a:normAutofit/>
          </a:bodyPr>
          <a:lstStyle/>
          <a:p>
            <a:r>
              <a:rPr lang="da-DK" sz="4400" b="0" dirty="0"/>
              <a:t>Try the system as a student</a:t>
            </a:r>
          </a:p>
        </p:txBody>
      </p:sp>
    </p:spTree>
    <p:extLst>
      <p:ext uri="{BB962C8B-B14F-4D97-AF65-F5344CB8AC3E}">
        <p14:creationId xmlns:p14="http://schemas.microsoft.com/office/powerpoint/2010/main" val="38457604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ECB1EB96-DA45-47D7-8732-FB2889B79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393" y="972831"/>
            <a:ext cx="4249327" cy="1964485"/>
          </a:xfrm>
        </p:spPr>
        <p:txBody>
          <a:bodyPr/>
          <a:lstStyle/>
          <a:p>
            <a:r>
              <a:rPr lang="en-GB" sz="3200" dirty="0"/>
              <a:t>Implementing peer assessment in the classroom</a:t>
            </a:r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758ED2F7-0AD7-4A83-B5F8-0A82F008D622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48FEBDB-6077-4F6B-8752-80B681155D47}" type="datetime1">
              <a:rPr lang="en-GB" smtClean="0"/>
              <a:t>03/03/2020</a:t>
            </a:fld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76F6AEA-4721-4D1B-B367-539AA586130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04DA195-EE7D-4E82-9EA8-FA52712F8549}" type="slidenum">
              <a:rPr lang="en-GB" smtClean="0"/>
              <a:t>14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777A139-32F6-4020-BD2C-DE47C7527B8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884677"/>
              </p:ext>
            </p:extLst>
          </p:nvPr>
        </p:nvGraphicFramePr>
        <p:xfrm>
          <a:off x="2517058" y="324122"/>
          <a:ext cx="9963355" cy="6304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Pil: opadgående 9">
            <a:extLst>
              <a:ext uri="{FF2B5EF4-FFF2-40B4-BE49-F238E27FC236}">
                <a16:creationId xmlns:a16="http://schemas.microsoft.com/office/drawing/2014/main" id="{BA22A787-C6C9-449D-923F-7A0C4A0EAF4A}"/>
              </a:ext>
            </a:extLst>
          </p:cNvPr>
          <p:cNvSpPr/>
          <p:nvPr/>
        </p:nvSpPr>
        <p:spPr>
          <a:xfrm>
            <a:off x="7307006" y="1916946"/>
            <a:ext cx="383458" cy="383459"/>
          </a:xfrm>
          <a:prstGeom prst="up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1" name="Pil: højre 10">
            <a:extLst>
              <a:ext uri="{FF2B5EF4-FFF2-40B4-BE49-F238E27FC236}">
                <a16:creationId xmlns:a16="http://schemas.microsoft.com/office/drawing/2014/main" id="{662C46DE-100B-40D2-91E2-27332A3EC8A7}"/>
              </a:ext>
            </a:extLst>
          </p:cNvPr>
          <p:cNvSpPr/>
          <p:nvPr/>
        </p:nvSpPr>
        <p:spPr>
          <a:xfrm>
            <a:off x="8642556" y="3279840"/>
            <a:ext cx="452283" cy="39329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2" name="Pil: nedad 11">
            <a:extLst>
              <a:ext uri="{FF2B5EF4-FFF2-40B4-BE49-F238E27FC236}">
                <a16:creationId xmlns:a16="http://schemas.microsoft.com/office/drawing/2014/main" id="{1F63A484-787F-4B20-8D57-9593B9793EA6}"/>
              </a:ext>
            </a:extLst>
          </p:cNvPr>
          <p:cNvSpPr/>
          <p:nvPr/>
        </p:nvSpPr>
        <p:spPr>
          <a:xfrm>
            <a:off x="7307006" y="4606070"/>
            <a:ext cx="383458" cy="383459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3" name="Pil: venstre 12">
            <a:extLst>
              <a:ext uri="{FF2B5EF4-FFF2-40B4-BE49-F238E27FC236}">
                <a16:creationId xmlns:a16="http://schemas.microsoft.com/office/drawing/2014/main" id="{E2DEC7A5-2EEB-4F66-9743-9837C5E88B96}"/>
              </a:ext>
            </a:extLst>
          </p:cNvPr>
          <p:cNvSpPr/>
          <p:nvPr/>
        </p:nvSpPr>
        <p:spPr>
          <a:xfrm>
            <a:off x="5889522" y="3279840"/>
            <a:ext cx="452283" cy="393290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027D4D78-BC80-4B42-9E29-46CA17AC6000}"/>
              </a:ext>
            </a:extLst>
          </p:cNvPr>
          <p:cNvSpPr/>
          <p:nvPr/>
        </p:nvSpPr>
        <p:spPr>
          <a:xfrm>
            <a:off x="1368877" y="3482517"/>
            <a:ext cx="2333897" cy="147174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800" dirty="0"/>
              <a:t>Secure alignment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5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145"/>
    </mc:Choice>
    <mc:Fallback xmlns="">
      <p:transition spd="slow" advTm="511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46134AB-7706-49A4-8276-9A9D6DFCA6C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F2ECE9B-5DA6-4A72-B57F-3EB34843B8D7}" type="datetime1">
              <a:rPr lang="en-GB" smtClean="0"/>
              <a:t>03/03/2020</a:t>
            </a:fld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389C0CC-B30E-4C62-B22F-C7EFE69B8D8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04DA195-EE7D-4E82-9EA8-FA52712F8549}" type="slidenum">
              <a:rPr lang="en-GB" smtClean="0"/>
              <a:t>15</a:t>
            </a:fld>
            <a:endParaRPr lang="en-GB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0370A05-2DDE-44E0-8F79-37126CB60B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84" y="1844129"/>
            <a:ext cx="11554111" cy="3770358"/>
          </a:xfrm>
          <a:prstGeom prst="rect">
            <a:avLst/>
          </a:prstGeom>
        </p:spPr>
      </p:pic>
      <p:sp>
        <p:nvSpPr>
          <p:cNvPr id="9" name="Titel 8">
            <a:extLst>
              <a:ext uri="{FF2B5EF4-FFF2-40B4-BE49-F238E27FC236}">
                <a16:creationId xmlns:a16="http://schemas.microsoft.com/office/drawing/2014/main" id="{F265BFE2-61CF-436B-9052-CC46BDFFE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8944" y="1034507"/>
            <a:ext cx="10962000" cy="671967"/>
          </a:xfrm>
        </p:spPr>
        <p:txBody>
          <a:bodyPr/>
          <a:lstStyle/>
          <a:p>
            <a:r>
              <a:rPr lang="en-GB" sz="3200" dirty="0"/>
              <a:t>Helping students engage with peer feedback activities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693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037"/>
    </mc:Choice>
    <mc:Fallback xmlns="">
      <p:transition spd="slow" advTm="2603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4" name="Grafik 13" descr="Teater">
            <a:extLst>
              <a:ext uri="{FF2B5EF4-FFF2-40B4-BE49-F238E27FC236}">
                <a16:creationId xmlns:a16="http://schemas.microsoft.com/office/drawing/2014/main" id="{1170C1D3-E07B-4FED-9C65-7B61972AC9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6568" y="1672893"/>
            <a:ext cx="3209544" cy="320954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18" name="Grafik 17" descr="Gruppe personer">
            <a:extLst>
              <a:ext uri="{FF2B5EF4-FFF2-40B4-BE49-F238E27FC236}">
                <a16:creationId xmlns:a16="http://schemas.microsoft.com/office/drawing/2014/main" id="{2ACBC6A3-0748-4484-B7AB-F2CD35B6F3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31100" y="1672893"/>
            <a:ext cx="3209544" cy="3209544"/>
          </a:xfrm>
          <a:prstGeom prst="rect">
            <a:avLst/>
          </a:prstGeom>
        </p:spPr>
      </p:pic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F8CFB3A9-C694-476C-85F8-C045B411538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2170E34-8094-48C3-85B1-5D6264A3A4E5}" type="datetime1">
              <a:rPr kumimoji="0" lang="en-GB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03/03/2020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31FCFD35-0085-4F2D-8915-5219CDDF458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5D37B1E-C366-494F-A587-962AD9AABC83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fik 15" descr="Dokument">
            <a:extLst>
              <a:ext uri="{FF2B5EF4-FFF2-40B4-BE49-F238E27FC236}">
                <a16:creationId xmlns:a16="http://schemas.microsoft.com/office/drawing/2014/main" id="{B2C5D63B-F0A3-47D0-803F-2D0126E65E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58502" y="1672893"/>
            <a:ext cx="3209544" cy="3209544"/>
          </a:xfrm>
          <a:prstGeom prst="rect">
            <a:avLst/>
          </a:prstGeom>
        </p:spPr>
      </p:pic>
      <p:sp>
        <p:nvSpPr>
          <p:cNvPr id="19" name="Tekstfelt 18">
            <a:extLst>
              <a:ext uri="{FF2B5EF4-FFF2-40B4-BE49-F238E27FC236}">
                <a16:creationId xmlns:a16="http://schemas.microsoft.com/office/drawing/2014/main" id="{35153ED4-0F59-4034-BA7D-CF134A160561}"/>
              </a:ext>
            </a:extLst>
          </p:cNvPr>
          <p:cNvSpPr txBox="1"/>
          <p:nvPr/>
        </p:nvSpPr>
        <p:spPr>
          <a:xfrm>
            <a:off x="627017" y="5033554"/>
            <a:ext cx="33440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Create Classroom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01CCAD78-B44D-4FD4-9B08-FC428F26BF51}"/>
              </a:ext>
            </a:extLst>
          </p:cNvPr>
          <p:cNvSpPr txBox="1"/>
          <p:nvPr/>
        </p:nvSpPr>
        <p:spPr>
          <a:xfrm>
            <a:off x="4423954" y="5054613"/>
            <a:ext cx="334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Create assignment and rubric questions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ACD96798-6AA9-4587-9396-193C1A395520}"/>
              </a:ext>
            </a:extLst>
          </p:cNvPr>
          <p:cNvSpPr txBox="1"/>
          <p:nvPr/>
        </p:nvSpPr>
        <p:spPr>
          <a:xfrm>
            <a:off x="8141339" y="5014223"/>
            <a:ext cx="342364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3. Enrol “Students”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593F226-E5D5-4013-B8B8-140CD66A92C6}"/>
              </a:ext>
            </a:extLst>
          </p:cNvPr>
          <p:cNvSpPr txBox="1"/>
          <p:nvPr/>
        </p:nvSpPr>
        <p:spPr>
          <a:xfrm>
            <a:off x="534774" y="6062887"/>
            <a:ext cx="94637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Creating peer feedback activities in Peergrade 1</a:t>
            </a:r>
          </a:p>
        </p:txBody>
      </p:sp>
    </p:spTree>
    <p:extLst>
      <p:ext uri="{BB962C8B-B14F-4D97-AF65-F5344CB8AC3E}">
        <p14:creationId xmlns:p14="http://schemas.microsoft.com/office/powerpoint/2010/main" val="237907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8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F8CFB3A9-C694-476C-85F8-C045B411538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2170E34-8094-48C3-85B1-5D6264A3A4E5}" type="datetime1">
              <a:rPr kumimoji="0" lang="en-GB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03/03/2020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Pladsholder til slidenummer 10">
            <a:extLst>
              <a:ext uri="{FF2B5EF4-FFF2-40B4-BE49-F238E27FC236}">
                <a16:creationId xmlns:a16="http://schemas.microsoft.com/office/drawing/2014/main" id="{31FCFD35-0085-4F2D-8915-5219CDDF458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45D37B1E-C366-494F-A587-962AD9AABC83}" type="slidenum">
              <a:rPr kumimoji="0" lang="en-GB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35153ED4-0F59-4034-BA7D-CF134A160561}"/>
              </a:ext>
            </a:extLst>
          </p:cNvPr>
          <p:cNvSpPr txBox="1"/>
          <p:nvPr/>
        </p:nvSpPr>
        <p:spPr>
          <a:xfrm>
            <a:off x="627017" y="5033554"/>
            <a:ext cx="334409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 Students upload assignment</a:t>
            </a:r>
          </a:p>
        </p:txBody>
      </p:sp>
      <p:sp>
        <p:nvSpPr>
          <p:cNvPr id="32" name="Tekstfelt 31">
            <a:extLst>
              <a:ext uri="{FF2B5EF4-FFF2-40B4-BE49-F238E27FC236}">
                <a16:creationId xmlns:a16="http://schemas.microsoft.com/office/drawing/2014/main" id="{01CCAD78-B44D-4FD4-9B08-FC428F26BF51}"/>
              </a:ext>
            </a:extLst>
          </p:cNvPr>
          <p:cNvSpPr txBox="1"/>
          <p:nvPr/>
        </p:nvSpPr>
        <p:spPr>
          <a:xfrm>
            <a:off x="4423954" y="5054613"/>
            <a:ext cx="334409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5. Students give and respond to feedback</a:t>
            </a:r>
          </a:p>
        </p:txBody>
      </p:sp>
      <p:sp>
        <p:nvSpPr>
          <p:cNvPr id="36" name="Tekstfelt 35">
            <a:extLst>
              <a:ext uri="{FF2B5EF4-FFF2-40B4-BE49-F238E27FC236}">
                <a16:creationId xmlns:a16="http://schemas.microsoft.com/office/drawing/2014/main" id="{ACD96798-6AA9-4587-9396-193C1A395520}"/>
              </a:ext>
            </a:extLst>
          </p:cNvPr>
          <p:cNvSpPr txBox="1"/>
          <p:nvPr/>
        </p:nvSpPr>
        <p:spPr>
          <a:xfrm>
            <a:off x="8141339" y="5014223"/>
            <a:ext cx="342364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 Monitor</a:t>
            </a:r>
            <a:r>
              <a:rPr kumimoji="0" lang="en-GB" sz="16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process and make judgements in case of divergence</a:t>
            </a: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Grafik 4" descr="Kundeanmeldelse">
            <a:extLst>
              <a:ext uri="{FF2B5EF4-FFF2-40B4-BE49-F238E27FC236}">
                <a16:creationId xmlns:a16="http://schemas.microsoft.com/office/drawing/2014/main" id="{28982474-86A0-4A0C-B42E-5CAE6DF1FE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8571" y="1968039"/>
            <a:ext cx="2394857" cy="239485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288E768E-1AE8-4DC3-B897-A470F9AB9F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88" y="1709758"/>
            <a:ext cx="2767149" cy="2767149"/>
          </a:xfrm>
          <a:prstGeom prst="rect">
            <a:avLst/>
          </a:prstGeom>
        </p:spPr>
      </p:pic>
      <p:sp>
        <p:nvSpPr>
          <p:cNvPr id="22" name="Tekstfelt 21">
            <a:extLst>
              <a:ext uri="{FF2B5EF4-FFF2-40B4-BE49-F238E27FC236}">
                <a16:creationId xmlns:a16="http://schemas.microsoft.com/office/drawing/2014/main" id="{EC1E4228-0AA0-46A2-A024-D80C996170E0}"/>
              </a:ext>
            </a:extLst>
          </p:cNvPr>
          <p:cNvSpPr txBox="1"/>
          <p:nvPr/>
        </p:nvSpPr>
        <p:spPr>
          <a:xfrm>
            <a:off x="534774" y="6062887"/>
            <a:ext cx="946379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3200" dirty="0"/>
              <a:t>Creating peer feedback activities in Peergrade 2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5DF04F3E-27FA-4D6C-A1BC-817A84631A23}"/>
              </a:ext>
            </a:extLst>
          </p:cNvPr>
          <p:cNvGrpSpPr/>
          <p:nvPr/>
        </p:nvGrpSpPr>
        <p:grpSpPr>
          <a:xfrm>
            <a:off x="8516983" y="1002235"/>
            <a:ext cx="1306285" cy="3776180"/>
            <a:chOff x="8516983" y="1002235"/>
            <a:chExt cx="1306285" cy="3776180"/>
          </a:xfrm>
        </p:grpSpPr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A747C94C-DF2E-41B6-BD4C-811E18F8F6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78" t="23868" r="978" b="2431"/>
            <a:stretch/>
          </p:blipFill>
          <p:spPr>
            <a:xfrm>
              <a:off x="8580740" y="1002235"/>
              <a:ext cx="1242528" cy="3776180"/>
            </a:xfrm>
            <a:prstGeom prst="rect">
              <a:avLst/>
            </a:prstGeom>
          </p:spPr>
        </p:pic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F4A65876-5E73-4B93-870D-56399954AE8F}"/>
                </a:ext>
              </a:extLst>
            </p:cNvPr>
            <p:cNvSpPr/>
            <p:nvPr/>
          </p:nvSpPr>
          <p:spPr>
            <a:xfrm>
              <a:off x="8516983" y="2290354"/>
              <a:ext cx="174171" cy="2786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600" dirty="0" err="1"/>
            </a:p>
          </p:txBody>
        </p:sp>
        <p:sp>
          <p:nvSpPr>
            <p:cNvPr id="28" name="Rektangel 27">
              <a:extLst>
                <a:ext uri="{FF2B5EF4-FFF2-40B4-BE49-F238E27FC236}">
                  <a16:creationId xmlns:a16="http://schemas.microsoft.com/office/drawing/2014/main" id="{40B15B07-A435-4024-A2D5-3AD1728E231D}"/>
                </a:ext>
              </a:extLst>
            </p:cNvPr>
            <p:cNvSpPr/>
            <p:nvPr/>
          </p:nvSpPr>
          <p:spPr>
            <a:xfrm>
              <a:off x="8580739" y="3610584"/>
              <a:ext cx="258461" cy="4014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da-DK" sz="1600" dirty="0" err="1"/>
            </a:p>
          </p:txBody>
        </p:sp>
      </p:grpSp>
      <p:pic>
        <p:nvPicPr>
          <p:cNvPr id="14" name="Billede 13">
            <a:extLst>
              <a:ext uri="{FF2B5EF4-FFF2-40B4-BE49-F238E27FC236}">
                <a16:creationId xmlns:a16="http://schemas.microsoft.com/office/drawing/2014/main" id="{059005B5-5AE7-41FA-A2CF-089C4C12D1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9403" y="2569029"/>
            <a:ext cx="883412" cy="92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9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2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E3F89-825F-4147-AEC6-37BBCECCB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844917"/>
            <a:ext cx="10962000" cy="671967"/>
          </a:xfrm>
        </p:spPr>
        <p:txBody>
          <a:bodyPr/>
          <a:lstStyle/>
          <a:p>
            <a:r>
              <a:rPr lang="en-GB" sz="3200" dirty="0"/>
              <a:t>Change role from student to teacher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9CFF324-1F77-4881-85D4-E86A2B76744B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9093EA8-6236-4E31-A8EA-055A996E6410}" type="datetime1">
              <a:rPr lang="da-DK" smtClean="0"/>
              <a:t>03-03-2020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32BC118-730B-4821-BC8A-0A02B9C6962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18</a:t>
            </a:fld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7BC31DA2-F0EA-4EFB-9624-460024EAD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839" t="8333" r="2451" b="65067"/>
          <a:stretch/>
        </p:blipFill>
        <p:spPr>
          <a:xfrm>
            <a:off x="410400" y="1516884"/>
            <a:ext cx="3332925" cy="3637252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CDDED00-6FDF-40B0-A713-50B8009239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485" t="20000" r="35234" b="45972"/>
          <a:stretch/>
        </p:blipFill>
        <p:spPr>
          <a:xfrm>
            <a:off x="4863077" y="1777848"/>
            <a:ext cx="6230649" cy="3115324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50B04BD9-1A57-4901-A24F-40A8CE84B942}"/>
              </a:ext>
            </a:extLst>
          </p:cNvPr>
          <p:cNvSpPr txBox="1"/>
          <p:nvPr/>
        </p:nvSpPr>
        <p:spPr>
          <a:xfrm>
            <a:off x="3901543" y="5297198"/>
            <a:ext cx="7470857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/>
              <a:t>You may have to refresh your browser or close and open it again to make the changes apply.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B6DB522-671E-4327-B9FE-BC0B561CBEBB}"/>
              </a:ext>
            </a:extLst>
          </p:cNvPr>
          <p:cNvSpPr/>
          <p:nvPr/>
        </p:nvSpPr>
        <p:spPr>
          <a:xfrm>
            <a:off x="156858" y="1584960"/>
            <a:ext cx="3744685" cy="1210491"/>
          </a:xfrm>
          <a:prstGeom prst="ellipse">
            <a:avLst/>
          </a:prstGeom>
          <a:noFill/>
          <a:ln w="57150">
            <a:solidFill>
              <a:srgbClr val="862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310D81E9-C69F-47BD-BC8F-CB2ACF62B334}"/>
              </a:ext>
            </a:extLst>
          </p:cNvPr>
          <p:cNvSpPr/>
          <p:nvPr/>
        </p:nvSpPr>
        <p:spPr>
          <a:xfrm>
            <a:off x="8020593" y="3052355"/>
            <a:ext cx="3169921" cy="1458685"/>
          </a:xfrm>
          <a:prstGeom prst="ellipse">
            <a:avLst/>
          </a:prstGeom>
          <a:noFill/>
          <a:ln w="57150">
            <a:solidFill>
              <a:srgbClr val="862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69709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BACB0C-0C09-4C95-8C3E-A78DDBA8D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897617"/>
            <a:ext cx="10962000" cy="671967"/>
          </a:xfrm>
        </p:spPr>
        <p:txBody>
          <a:bodyPr/>
          <a:lstStyle/>
          <a:p>
            <a:r>
              <a:rPr lang="en-GB" dirty="0"/>
              <a:t>Create your own peer feedback activities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8AFDD5D-5F58-48D6-A7F9-08BA1CB084A5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ECE33966-8491-4E2E-AC90-4AE227A8136C}" type="datetime1">
              <a:rPr lang="da-DK" smtClean="0"/>
              <a:t>03-03-2020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F78DD2-0910-4A75-8779-80ADAA1CB54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19</a:t>
            </a:fld>
            <a:endParaRPr lang="da-DK" dirty="0"/>
          </a:p>
        </p:txBody>
      </p:sp>
      <p:pic>
        <p:nvPicPr>
          <p:cNvPr id="7" name="Billede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07ED193E-865D-4B9F-BD5D-F75DF9E880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34" y="1569584"/>
            <a:ext cx="9612066" cy="486795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732481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95D37D98-54F8-4810-B1B3-61709D4D7E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81" r="10157"/>
          <a:stretch/>
        </p:blipFill>
        <p:spPr>
          <a:xfrm>
            <a:off x="6915600" y="1653982"/>
            <a:ext cx="4355355" cy="421712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9072C06-FEFF-426F-A456-E6AA4664D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696" y="1209198"/>
            <a:ext cx="4427270" cy="889568"/>
          </a:xfrm>
        </p:spPr>
        <p:txBody>
          <a:bodyPr/>
          <a:lstStyle/>
          <a:p>
            <a:r>
              <a:rPr lang="da-DK" dirty="0"/>
              <a:t>Workshop agenda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E7F44C-E974-4AB5-8291-F58B902588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4696" y="2098766"/>
            <a:ext cx="6455298" cy="3926113"/>
          </a:xfrm>
        </p:spPr>
        <p:txBody>
          <a:bodyPr/>
          <a:lstStyle/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2800" dirty="0"/>
              <a:t>What is effective feedback?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2800" dirty="0"/>
              <a:t>What is peer feedback?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2800" dirty="0"/>
              <a:t>Why peer feedback?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2800" dirty="0"/>
              <a:t>Introduction to the system Peergrade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2800" dirty="0"/>
              <a:t>Try out Peergrade as a student</a:t>
            </a:r>
          </a:p>
          <a:p>
            <a:pPr marL="357188" indent="-357188">
              <a:buFont typeface="Arial" panose="020B0604020202020204" pitchFamily="34" charset="0"/>
              <a:buChar char="•"/>
            </a:pPr>
            <a:r>
              <a:rPr lang="en-GB" sz="2800" dirty="0"/>
              <a:t>How to get started using Peergrade in your teaching or super vision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BFF67-C667-4DD5-A3F2-3364D4DB001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AC330ED-9B91-4300-8BEB-8F1322B7BEC6}" type="datetime1">
              <a:rPr lang="en-GB" smtClean="0"/>
              <a:t>03/03/2020</a:t>
            </a:fld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C64F3B-627D-412C-8386-88A0672B7FB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074598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F31783-56D2-4BD2-BB90-09821527E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41161"/>
            <a:ext cx="10962000" cy="671967"/>
          </a:xfrm>
        </p:spPr>
        <p:txBody>
          <a:bodyPr/>
          <a:lstStyle/>
          <a:p>
            <a:r>
              <a:rPr lang="en-GB" dirty="0"/>
              <a:t>Peer feedback activities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626E608-4462-48C1-8A2D-D389A61DCC4F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88680" y="1613128"/>
            <a:ext cx="5502720" cy="44741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Live session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continuous flow without deadlines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Homework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/>
              <a:t>deadline for submission and feedback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Rubric library – reuse rubrics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Anonymous or not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Set number of reviews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Self evaluation or not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Group assignments and peer feedback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800" dirty="0"/>
          </a:p>
          <a:p>
            <a:endParaRPr lang="da-DK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0636D89-4DBC-4BAC-A2E1-6739DAC6FAD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75E64E38-0A18-4949-A08B-88F97DC5E8C8}" type="datetime1">
              <a:rPr lang="da-DK" smtClean="0"/>
              <a:t>03-03-2020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5C985FB-7CCE-4D11-83A7-B654260A164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20</a:t>
            </a:fld>
            <a:endParaRPr lang="da-DK" dirty="0"/>
          </a:p>
        </p:txBody>
      </p:sp>
      <p:pic>
        <p:nvPicPr>
          <p:cNvPr id="7" name="Billede 6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7B9C071A-78FA-46CB-B0CB-B3D3CD7A46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" t="3596" r="37491" b="59902"/>
          <a:stretch/>
        </p:blipFill>
        <p:spPr>
          <a:xfrm>
            <a:off x="5869680" y="1541417"/>
            <a:ext cx="5502720" cy="2264229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ED52161-D0ED-47CA-AC95-AC4A8D678516}"/>
              </a:ext>
            </a:extLst>
          </p:cNvPr>
          <p:cNvSpPr/>
          <p:nvPr/>
        </p:nvSpPr>
        <p:spPr>
          <a:xfrm>
            <a:off x="10327270" y="1387409"/>
            <a:ext cx="1324800" cy="671967"/>
          </a:xfrm>
          <a:prstGeom prst="ellipse">
            <a:avLst/>
          </a:prstGeom>
          <a:noFill/>
          <a:ln w="57150">
            <a:solidFill>
              <a:srgbClr val="862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  <p:pic>
        <p:nvPicPr>
          <p:cNvPr id="10" name="Billede 9" descr="Et billede, der indeholder skærmbillede&#10;&#10;Automatisk genereret beskrivelse">
            <a:extLst>
              <a:ext uri="{FF2B5EF4-FFF2-40B4-BE49-F238E27FC236}">
                <a16:creationId xmlns:a16="http://schemas.microsoft.com/office/drawing/2014/main" id="{20718549-F72D-41A0-A228-607643A356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4" y="2803548"/>
            <a:ext cx="3244134" cy="343562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1" name="Pil: venstre 10">
            <a:extLst>
              <a:ext uri="{FF2B5EF4-FFF2-40B4-BE49-F238E27FC236}">
                <a16:creationId xmlns:a16="http://schemas.microsoft.com/office/drawing/2014/main" id="{E31B5F39-0867-4A55-8E73-433613A836BC}"/>
              </a:ext>
            </a:extLst>
          </p:cNvPr>
          <p:cNvSpPr/>
          <p:nvPr/>
        </p:nvSpPr>
        <p:spPr>
          <a:xfrm rot="17730138">
            <a:off x="9650797" y="2293841"/>
            <a:ext cx="1315469" cy="530923"/>
          </a:xfrm>
          <a:prstGeom prst="leftArrow">
            <a:avLst/>
          </a:prstGeom>
          <a:solidFill>
            <a:srgbClr val="862633"/>
          </a:solidFill>
          <a:ln>
            <a:solidFill>
              <a:srgbClr val="862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endParaRPr lang="da-DK" sz="1600" dirty="0" err="1"/>
          </a:p>
        </p:txBody>
      </p:sp>
    </p:spTree>
    <p:extLst>
      <p:ext uri="{BB962C8B-B14F-4D97-AF65-F5344CB8AC3E}">
        <p14:creationId xmlns:p14="http://schemas.microsoft.com/office/powerpoint/2010/main" val="40061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7356EF0-2BFD-4401-B3DB-183CD82852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9723" y="2071026"/>
            <a:ext cx="5589191" cy="189137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800" dirty="0"/>
              <a:t>What potentials and challenges do you see in relation to using peer feedback and Peergrade.io in your teaching and supervision?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8EFE18-8AA1-40F1-85BB-8F84CC6F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723" y="1048844"/>
            <a:ext cx="8507288" cy="850106"/>
          </a:xfrm>
        </p:spPr>
        <p:txBody>
          <a:bodyPr/>
          <a:lstStyle/>
          <a:p>
            <a:r>
              <a:rPr lang="en-GB" dirty="0"/>
              <a:t>Discussion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801A203-389B-4D51-BD48-AC0717F6D4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75" r="27951"/>
          <a:stretch/>
        </p:blipFill>
        <p:spPr>
          <a:xfrm>
            <a:off x="6832146" y="834751"/>
            <a:ext cx="3159999" cy="5188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4697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lede 15">
            <a:extLst>
              <a:ext uri="{FF2B5EF4-FFF2-40B4-BE49-F238E27FC236}">
                <a16:creationId xmlns:a16="http://schemas.microsoft.com/office/drawing/2014/main" id="{B52906AA-0B8A-41AB-BC53-BF59F89199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5" t="10095" r="41636"/>
          <a:stretch/>
        </p:blipFill>
        <p:spPr>
          <a:xfrm>
            <a:off x="667078" y="1689896"/>
            <a:ext cx="3744576" cy="4301330"/>
          </a:xfrm>
          <a:prstGeom prst="rect">
            <a:avLst/>
          </a:prstGeom>
        </p:spPr>
      </p:pic>
      <p:sp>
        <p:nvSpPr>
          <p:cNvPr id="13" name="Titel 12">
            <a:extLst>
              <a:ext uri="{FF2B5EF4-FFF2-40B4-BE49-F238E27FC236}">
                <a16:creationId xmlns:a16="http://schemas.microsoft.com/office/drawing/2014/main" id="{1DB8F6B0-3ADE-4F4D-BC01-3AB3A4CCE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647" y="1045189"/>
            <a:ext cx="5367600" cy="819149"/>
          </a:xfrm>
        </p:spPr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14" name="Pladsholder til indhold 13">
            <a:extLst>
              <a:ext uri="{FF2B5EF4-FFF2-40B4-BE49-F238E27FC236}">
                <a16:creationId xmlns:a16="http://schemas.microsoft.com/office/drawing/2014/main" id="{256F775F-CEB0-4A31-9A23-80E9494E63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683085" y="1786529"/>
            <a:ext cx="6684192" cy="430133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Request course on peer feedback, assessment and Peergrade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>
                <a:hlinkClick r:id="rId3"/>
              </a:rPr>
              <a:t>https://www.conferencemanager.dk/peer-feedback-spring2020</a:t>
            </a:r>
            <a:r>
              <a:rPr lang="en-GB" sz="2200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Create peer feedback activities for your students in Peergrade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Book an e-learning consultant to help you plan peer feedback activities</a:t>
            </a:r>
            <a:endParaRPr lang="en-GB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GB" sz="2400" dirty="0"/>
              <a:t>Study the resources in the list of references at the end of this presentation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/>
              <a:t>Spiller text good starting point </a:t>
            </a:r>
          </a:p>
        </p:txBody>
      </p:sp>
      <p:sp>
        <p:nvSpPr>
          <p:cNvPr id="10" name="Pladsholder til dato 9">
            <a:extLst>
              <a:ext uri="{FF2B5EF4-FFF2-40B4-BE49-F238E27FC236}">
                <a16:creationId xmlns:a16="http://schemas.microsoft.com/office/drawing/2014/main" id="{14D76BFF-4AA5-41E6-909D-D71FCF52947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B7D7F36-51E4-422C-9779-B2FAC6A05004}" type="datetime1">
              <a:rPr lang="en-GB" smtClean="0"/>
              <a:t>03/03/2020</a:t>
            </a:fld>
            <a:endParaRPr lang="en-GB" dirty="0"/>
          </a:p>
        </p:txBody>
      </p:sp>
      <p:sp>
        <p:nvSpPr>
          <p:cNvPr id="12" name="Pladsholder til slidenummer 11">
            <a:extLst>
              <a:ext uri="{FF2B5EF4-FFF2-40B4-BE49-F238E27FC236}">
                <a16:creationId xmlns:a16="http://schemas.microsoft.com/office/drawing/2014/main" id="{1CF00DDD-312B-4FE4-A69A-D1583DC6A6A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5D37B1E-C366-494F-A587-962AD9AABC83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8249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2B194A2B-90BD-426C-87DC-699AF77F6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046" y="709520"/>
            <a:ext cx="5127031" cy="6228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/>
              <a:t>References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51917CB-B7E3-4F37-A09F-C132E6D75654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352046" y="1332412"/>
            <a:ext cx="6678146" cy="5164181"/>
          </a:xfr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Carless, D. (2019). Feedback loops and the longer-term: towards feedback spirals. 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Assessment &amp; Evaluation in Higher Education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44:5, 705-714. doi:10.1080/02602938.2018.1531108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Cho, K., &amp; MacArthur, C. (2010). Student revision with peer and expert reviewing. 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Learning and Instruction, 20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(4), 328-338. doi:10.1016/j.learninstruc.2009.08.006.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Cho, K., &amp; MacArthur, C. (2011). Learning by reviewing. 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Journal of Educational Psychology, 103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(1), 73-84. doi:10.1037/a0021950.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Falchikov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N. (2001). 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Learning together: Peer tutoring in higher education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. London: Routledge.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Hattie</a:t>
            </a:r>
            <a:r>
              <a:rPr 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, J. and </a:t>
            </a:r>
            <a:r>
              <a:rPr lang="da-DK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Timperely</a:t>
            </a:r>
            <a:r>
              <a:rPr 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, H. </a:t>
            </a:r>
            <a:r>
              <a:rPr lang="da-DK" sz="2100" b="1" dirty="0">
                <a:latin typeface="Calibri" panose="020F0502020204030204" pitchFamily="34" charset="0"/>
                <a:cs typeface="Calibri" panose="020F0502020204030204" pitchFamily="34" charset="0"/>
              </a:rPr>
              <a:t>(2007) </a:t>
            </a:r>
            <a:r>
              <a:rPr 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‘The Power of Feedback’ </a:t>
            </a:r>
            <a:r>
              <a:rPr lang="da-DK" sz="2100" i="1" dirty="0">
                <a:latin typeface="Calibri" panose="020F0502020204030204" pitchFamily="34" charset="0"/>
                <a:cs typeface="Calibri" panose="020F0502020204030204" pitchFamily="34" charset="0"/>
              </a:rPr>
              <a:t>Review of </a:t>
            </a:r>
            <a:r>
              <a:rPr lang="da-DK" sz="2100" i="1" dirty="0" err="1">
                <a:latin typeface="Calibri" panose="020F0502020204030204" pitchFamily="34" charset="0"/>
                <a:cs typeface="Calibri" panose="020F0502020204030204" pitchFamily="34" charset="0"/>
              </a:rPr>
              <a:t>Educational</a:t>
            </a:r>
            <a:r>
              <a:rPr lang="da-DK" sz="2100" i="1" dirty="0">
                <a:latin typeface="Calibri" panose="020F0502020204030204" pitchFamily="34" charset="0"/>
                <a:cs typeface="Calibri" panose="020F0502020204030204" pitchFamily="34" charset="0"/>
              </a:rPr>
              <a:t> Research. </a:t>
            </a:r>
            <a:r>
              <a:rPr 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77: 1, 87-112.</a:t>
            </a:r>
            <a:endParaRPr lang="en-US" altLang="da-DK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a-DK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Laurillard</a:t>
            </a:r>
            <a:r>
              <a:rPr lang="en-US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, D. (2002). </a:t>
            </a:r>
            <a:r>
              <a:rPr lang="en-US" altLang="da-DK" sz="2100" i="1" dirty="0">
                <a:latin typeface="Calibri" panose="020F0502020204030204" pitchFamily="34" charset="0"/>
                <a:cs typeface="Calibri" panose="020F0502020204030204" pitchFamily="34" charset="0"/>
              </a:rPr>
              <a:t>Rethinking university teaching: A conversational framework for the effective use of learning technologies.</a:t>
            </a:r>
            <a:r>
              <a:rPr lang="en-US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 2nd </a:t>
            </a:r>
            <a:r>
              <a:rPr lang="en-US" altLang="da-DK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edn</a:t>
            </a:r>
            <a:r>
              <a:rPr lang="en-US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, London: </a:t>
            </a:r>
            <a:r>
              <a:rPr lang="en-US" altLang="da-DK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RoutledgeFalmer</a:t>
            </a:r>
            <a:r>
              <a:rPr lang="en-US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Liu, N.-F. and D. Carless (2006). "Peer feedback: the learning element of peer assessment." </a:t>
            </a:r>
            <a:r>
              <a:rPr lang="en-US" altLang="da-DK" sz="2100" u="sng" dirty="0">
                <a:latin typeface="Calibri" panose="020F0502020204030204" pitchFamily="34" charset="0"/>
                <a:cs typeface="Calibri" panose="020F0502020204030204" pitchFamily="34" charset="0"/>
              </a:rPr>
              <a:t>Teaching in Higher Education</a:t>
            </a:r>
            <a:r>
              <a:rPr lang="en-US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da-DK" sz="2100" b="1" dirty="0"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n-US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(3): 279-290.</a:t>
            </a:r>
            <a:endParaRPr lang="en-US" altLang="da-DK" sz="21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Nicol, D., Thomson, A., &amp; Breslin, C. (2014). Rethinking feedback practices in higher education: a peer review perspective. 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Assessment &amp; Evaluation in Higher Education, 39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(1), 102-122. doi:10.1080/02602938.2013.795518.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Panadero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E., Jonsson, A.,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Strijbos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JW. (2016) Scaffolding Self-Regulated Learning Through Self Assessment and Peer Assessment: Guidelines for Classroom Implementation. In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Laveault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D., </a:t>
            </a:r>
            <a:r>
              <a:rPr lang="en-US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Allal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 L. (eds). </a:t>
            </a:r>
            <a:r>
              <a:rPr lang="en-US" sz="2100" i="1" dirty="0">
                <a:latin typeface="Calibri" panose="020F0502020204030204" pitchFamily="34" charset="0"/>
                <a:cs typeface="Calibri" panose="020F0502020204030204" pitchFamily="34" charset="0"/>
              </a:rPr>
              <a:t>Assessment for Learning: Meeting the Challenge of Implementation. The Enabling Power of Assessment</a:t>
            </a:r>
            <a:r>
              <a:rPr lang="en-US" sz="2100" dirty="0">
                <a:latin typeface="Calibri" panose="020F0502020204030204" pitchFamily="34" charset="0"/>
                <a:cs typeface="Calibri" panose="020F0502020204030204" pitchFamily="34" charset="0"/>
              </a:rPr>
              <a:t>, vol 4, pp. 311-326. Springer International Publishing.</a:t>
            </a:r>
            <a:endParaRPr lang="en-US" altLang="da-DK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Sambell, K., McDowell, L. &amp; Montgomery, C. (2012). </a:t>
            </a:r>
            <a:r>
              <a:rPr lang="en-US" altLang="da-DK" sz="2100" i="1" dirty="0">
                <a:latin typeface="Calibri" panose="020F0502020204030204" pitchFamily="34" charset="0"/>
                <a:cs typeface="Calibri" panose="020F0502020204030204" pitchFamily="34" charset="0"/>
              </a:rPr>
              <a:t>Assessment for Learning in Higher Education</a:t>
            </a:r>
            <a:r>
              <a:rPr lang="en-US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. New York: Routledge.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Spiller, D. (2012). </a:t>
            </a:r>
            <a:r>
              <a:rPr lang="da-DK" altLang="da-DK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da-DK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a-DK" altLang="da-DK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Matters</a:t>
            </a:r>
            <a:r>
              <a:rPr lang="da-DK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: Self-</a:t>
            </a:r>
            <a:r>
              <a:rPr lang="da-DK" altLang="da-DK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da-DK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 and Peer </a:t>
            </a:r>
            <a:r>
              <a:rPr lang="da-DK" altLang="da-DK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Assessment</a:t>
            </a:r>
            <a:r>
              <a:rPr lang="da-DK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da-DK" altLang="da-DK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Teaching</a:t>
            </a:r>
            <a:r>
              <a:rPr lang="da-DK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 Development Unit. University of </a:t>
            </a:r>
            <a:r>
              <a:rPr lang="da-DK" altLang="da-DK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Waikato</a:t>
            </a:r>
            <a:r>
              <a:rPr lang="da-DK" altLang="da-DK" sz="21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0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42F7F2F-3581-4619-95BA-37854C708C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78" b="6726"/>
          <a:stretch/>
        </p:blipFill>
        <p:spPr>
          <a:xfrm>
            <a:off x="7319167" y="1610894"/>
            <a:ext cx="4333974" cy="4426112"/>
          </a:xfrm>
          <a:prstGeom prst="rect">
            <a:avLst/>
          </a:prstGeom>
          <a:effectLst/>
        </p:spPr>
      </p:pic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4ADDCE6-0EBC-415C-B01C-500B482DE30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1FC9E025-CF24-410E-AB11-1E6BD46D3A3A}" type="datetime1">
              <a:rPr lang="en-GB" smtClean="0"/>
              <a:pPr>
                <a:spcAft>
                  <a:spcPts val="600"/>
                </a:spcAft>
              </a:pPr>
              <a:t>03/03/2020</a:t>
            </a:fld>
            <a:endParaRPr lang="en-GB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F3EF6464-E706-4E4B-9208-DF6A8342481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004DA195-EE7D-4E82-9EA8-FA52712F8549}" type="slidenum">
              <a:rPr lang="en-GB" smtClean="0"/>
              <a:pPr>
                <a:spcAft>
                  <a:spcPts val="600"/>
                </a:spcAft>
              </a:pPr>
              <a:t>23</a:t>
            </a:fld>
            <a:endParaRPr lang="en-GB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8A64C58-79EA-4307-8055-D654C8D4B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a-DK" altLang="da-DK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504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549"/>
    </mc:Choice>
    <mc:Fallback xmlns="">
      <p:transition spd="slow" advTm="9549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799668B-4DB6-4E71-AF71-0D6AF4325B6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147" b="20814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6FF92E-B487-48CD-AF34-6EC274E7AD14}"/>
              </a:ext>
            </a:extLst>
          </p:cNvPr>
          <p:cNvSpPr txBox="1"/>
          <p:nvPr/>
        </p:nvSpPr>
        <p:spPr>
          <a:xfrm>
            <a:off x="4897326" y="2021725"/>
            <a:ext cx="2466489" cy="141686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Feed forward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Where to next?</a:t>
            </a:r>
          </a:p>
        </p:txBody>
      </p:sp>
      <p:sp useBgFill="1">
        <p:nvSpPr>
          <p:cNvPr id="11" name="TextBox 10">
            <a:extLst>
              <a:ext uri="{FF2B5EF4-FFF2-40B4-BE49-F238E27FC236}">
                <a16:creationId xmlns:a16="http://schemas.microsoft.com/office/drawing/2014/main" id="{D4E85332-EC1F-4BA4-ACB4-0FC63AEEB6D4}"/>
              </a:ext>
            </a:extLst>
          </p:cNvPr>
          <p:cNvSpPr txBox="1"/>
          <p:nvPr/>
        </p:nvSpPr>
        <p:spPr>
          <a:xfrm>
            <a:off x="9287602" y="6238605"/>
            <a:ext cx="2904398" cy="4417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400" kern="1200" dirty="0">
                <a:solidFill>
                  <a:schemeClr val="tx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Hattie and Timperley, 2007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A911A2-0097-4808-BC50-785A2030D031}"/>
              </a:ext>
            </a:extLst>
          </p:cNvPr>
          <p:cNvSpPr/>
          <p:nvPr/>
        </p:nvSpPr>
        <p:spPr>
          <a:xfrm>
            <a:off x="8535735" y="469149"/>
            <a:ext cx="3223959" cy="94487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1. Feed up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Where am I going?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B38F5E4-2D66-49AC-A124-4C2F37E78A8F}"/>
              </a:ext>
            </a:extLst>
          </p:cNvPr>
          <p:cNvSpPr/>
          <p:nvPr/>
        </p:nvSpPr>
        <p:spPr>
          <a:xfrm>
            <a:off x="653731" y="1414023"/>
            <a:ext cx="2884123" cy="94487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Feedback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2800" dirty="0">
                <a:solidFill>
                  <a:srgbClr val="000000"/>
                </a:solidFill>
              </a:rPr>
              <a:t>How am I going?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751EF3-4A60-4893-A499-DE3557F1D6BC}"/>
              </a:ext>
            </a:extLst>
          </p:cNvPr>
          <p:cNvSpPr txBox="1"/>
          <p:nvPr/>
        </p:nvSpPr>
        <p:spPr>
          <a:xfrm>
            <a:off x="9382615" y="4734394"/>
            <a:ext cx="21701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/>
              <a:t>Clarification of goals and criteria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356B55A-0F1E-4707-BBD9-D7A947B52072}"/>
              </a:ext>
            </a:extLst>
          </p:cNvPr>
          <p:cNvCxnSpPr>
            <a:cxnSpLocks/>
          </p:cNvCxnSpPr>
          <p:nvPr/>
        </p:nvCxnSpPr>
        <p:spPr>
          <a:xfrm>
            <a:off x="10326624" y="1524000"/>
            <a:ext cx="0" cy="2864303"/>
          </a:xfrm>
          <a:prstGeom prst="straightConnector1">
            <a:avLst/>
          </a:prstGeom>
          <a:ln w="76200">
            <a:solidFill>
              <a:srgbClr val="D05A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C6715A7-8006-4D6C-900E-F4FDD5D110BC}"/>
              </a:ext>
            </a:extLst>
          </p:cNvPr>
          <p:cNvSpPr txBox="1"/>
          <p:nvPr/>
        </p:nvSpPr>
        <p:spPr>
          <a:xfrm>
            <a:off x="5045482" y="4764024"/>
            <a:ext cx="2170176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 dirty="0"/>
              <a:t>What do I need to do to make better progress?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E2470CA-B966-4855-8115-AE6F86FC3A37}"/>
              </a:ext>
            </a:extLst>
          </p:cNvPr>
          <p:cNvCxnSpPr>
            <a:cxnSpLocks/>
          </p:cNvCxnSpPr>
          <p:nvPr/>
        </p:nvCxnSpPr>
        <p:spPr>
          <a:xfrm>
            <a:off x="6130570" y="3535680"/>
            <a:ext cx="0" cy="1131258"/>
          </a:xfrm>
          <a:prstGeom prst="straightConnector1">
            <a:avLst/>
          </a:prstGeom>
          <a:ln w="76200">
            <a:solidFill>
              <a:srgbClr val="D05A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4080682F-AB06-4B3A-8057-A65C1E8A1662}"/>
              </a:ext>
            </a:extLst>
          </p:cNvPr>
          <p:cNvSpPr txBox="1"/>
          <p:nvPr/>
        </p:nvSpPr>
        <p:spPr>
          <a:xfrm>
            <a:off x="1019827" y="4721645"/>
            <a:ext cx="229102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2400"/>
              <a:t>What progress am I making towards the learning goal?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C058C51-C5F4-4B81-AFC0-DB8E40A4AFB0}"/>
              </a:ext>
            </a:extLst>
          </p:cNvPr>
          <p:cNvCxnSpPr>
            <a:cxnSpLocks/>
          </p:cNvCxnSpPr>
          <p:nvPr/>
        </p:nvCxnSpPr>
        <p:spPr>
          <a:xfrm>
            <a:off x="2063307" y="2596487"/>
            <a:ext cx="0" cy="1791816"/>
          </a:xfrm>
          <a:prstGeom prst="straightConnector1">
            <a:avLst/>
          </a:prstGeom>
          <a:ln w="76200">
            <a:solidFill>
              <a:srgbClr val="D05A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15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8806"/>
    </mc:Choice>
    <mc:Fallback xmlns="">
      <p:transition spd="slow" advTm="788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21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AEA74-8AC2-4307-A0DE-666BFD846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468" y="940128"/>
            <a:ext cx="10962000" cy="671967"/>
          </a:xfrm>
        </p:spPr>
        <p:txBody>
          <a:bodyPr/>
          <a:lstStyle/>
          <a:p>
            <a:r>
              <a:rPr lang="en-GB" sz="3200" dirty="0"/>
              <a:t>Four levels of feedback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066AD6A-9AD6-4350-AF29-6FB103819B3D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C8E44A7D-323D-433B-8FFA-11EBCCF93ED2}" type="datetime1">
              <a:rPr lang="da-DK" smtClean="0"/>
              <a:t>03-03-2020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3A1C17D-AC28-4A10-9592-A09C5AC259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4</a:t>
            </a:fld>
            <a:endParaRPr lang="da-DK" dirty="0"/>
          </a:p>
        </p:txBody>
      </p:sp>
      <p:sp>
        <p:nvSpPr>
          <p:cNvPr id="6" name="Tekstboks 7">
            <a:extLst>
              <a:ext uri="{FF2B5EF4-FFF2-40B4-BE49-F238E27FC236}">
                <a16:creationId xmlns:a16="http://schemas.microsoft.com/office/drawing/2014/main" id="{DCC86890-4A8A-4660-9610-667A0AFF0552}"/>
              </a:ext>
            </a:extLst>
          </p:cNvPr>
          <p:cNvSpPr txBox="1"/>
          <p:nvPr/>
        </p:nvSpPr>
        <p:spPr>
          <a:xfrm>
            <a:off x="230468" y="1621856"/>
            <a:ext cx="2538858" cy="2400657"/>
          </a:xfrm>
          <a:prstGeom prst="rect">
            <a:avLst/>
          </a:prstGeom>
          <a:noFill/>
          <a:ln w="38100">
            <a:solidFill>
              <a:srgbClr val="946037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Task level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How well was the task understood and solved?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Correct/wrong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Difficult to transfer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Too much = trial/error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Surface learning</a:t>
            </a:r>
          </a:p>
        </p:txBody>
      </p:sp>
      <p:sp>
        <p:nvSpPr>
          <p:cNvPr id="7" name="Tekstboks 8">
            <a:extLst>
              <a:ext uri="{FF2B5EF4-FFF2-40B4-BE49-F238E27FC236}">
                <a16:creationId xmlns:a16="http://schemas.microsoft.com/office/drawing/2014/main" id="{3AAD23EF-80C9-4E85-9EF7-501B9CA9B019}"/>
              </a:ext>
            </a:extLst>
          </p:cNvPr>
          <p:cNvSpPr txBox="1"/>
          <p:nvPr/>
        </p:nvSpPr>
        <p:spPr>
          <a:xfrm>
            <a:off x="3097829" y="1621856"/>
            <a:ext cx="2538858" cy="1846659"/>
          </a:xfrm>
          <a:prstGeom prst="rect">
            <a:avLst/>
          </a:prstGeom>
          <a:noFill/>
          <a:ln w="38100">
            <a:solidFill>
              <a:srgbClr val="D05A57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Process level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Strategies for solving assignments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Seeing connections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Creating meaning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Deep learning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99F9E271-29C1-44FE-A05F-D08E143A8DFB}"/>
              </a:ext>
            </a:extLst>
          </p:cNvPr>
          <p:cNvSpPr/>
          <p:nvPr/>
        </p:nvSpPr>
        <p:spPr>
          <a:xfrm>
            <a:off x="5965190" y="1621856"/>
            <a:ext cx="2538858" cy="2492990"/>
          </a:xfrm>
          <a:prstGeom prst="rect">
            <a:avLst/>
          </a:prstGeom>
          <a:ln w="38100">
            <a:solidFill>
              <a:srgbClr val="E0A526"/>
            </a:solidFill>
          </a:ln>
        </p:spPr>
        <p:txBody>
          <a:bodyPr wrap="square">
            <a:spAutoFit/>
          </a:bodyPr>
          <a:lstStyle/>
          <a:p>
            <a:r>
              <a:rPr lang="en-GB" sz="2400" b="1" dirty="0"/>
              <a:t>Self-regulation level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Inner feedback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Self assessment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Self-regulated learning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Readiness to seek and act on feedback</a:t>
            </a:r>
          </a:p>
        </p:txBody>
      </p:sp>
      <p:sp>
        <p:nvSpPr>
          <p:cNvPr id="9" name="Tekstboks 10">
            <a:extLst>
              <a:ext uri="{FF2B5EF4-FFF2-40B4-BE49-F238E27FC236}">
                <a16:creationId xmlns:a16="http://schemas.microsoft.com/office/drawing/2014/main" id="{D9147492-335A-40DA-BDF9-E817B3F08A5C}"/>
              </a:ext>
            </a:extLst>
          </p:cNvPr>
          <p:cNvSpPr txBox="1"/>
          <p:nvPr/>
        </p:nvSpPr>
        <p:spPr>
          <a:xfrm>
            <a:off x="8832551" y="1614192"/>
            <a:ext cx="2538858" cy="2954655"/>
          </a:xfrm>
          <a:prstGeom prst="rect">
            <a:avLst/>
          </a:prstGeom>
          <a:noFill/>
          <a:ln w="38100">
            <a:solidFill>
              <a:srgbClr val="789D4A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/>
              <a:t>Self level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Personal assessment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Praise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Does not support learning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en-GB" dirty="0"/>
              <a:t>Praise on strategies for solving assignments can have some effect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C9F7187B-74D3-4C60-830A-C3D1C68305C9}"/>
              </a:ext>
            </a:extLst>
          </p:cNvPr>
          <p:cNvSpPr/>
          <p:nvPr/>
        </p:nvSpPr>
        <p:spPr>
          <a:xfrm>
            <a:off x="230468" y="4134710"/>
            <a:ext cx="2538858" cy="707886"/>
          </a:xfrm>
          <a:prstGeom prst="rect">
            <a:avLst/>
          </a:prstGeom>
          <a:ln w="38100">
            <a:solidFill>
              <a:srgbClr val="946037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"You need to include more about topic X" </a:t>
            </a:r>
            <a:endParaRPr lang="da-DK" sz="20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A4D09FB1-A15E-482F-9378-1A0BC5089671}"/>
              </a:ext>
            </a:extLst>
          </p:cNvPr>
          <p:cNvSpPr/>
          <p:nvPr/>
        </p:nvSpPr>
        <p:spPr>
          <a:xfrm>
            <a:off x="3079019" y="3567423"/>
            <a:ext cx="2557668" cy="1477328"/>
          </a:xfrm>
          <a:prstGeom prst="rect">
            <a:avLst/>
          </a:prstGeom>
          <a:ln w="38100">
            <a:solidFill>
              <a:srgbClr val="D05A57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"This section may make more sense if you use the data analysis strategies we discussed in class."</a:t>
            </a:r>
            <a:endParaRPr lang="da-DK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E4A66CF5-E31B-4B36-8949-9B7EFBD26890}"/>
              </a:ext>
            </a:extLst>
          </p:cNvPr>
          <p:cNvSpPr/>
          <p:nvPr/>
        </p:nvSpPr>
        <p:spPr>
          <a:xfrm>
            <a:off x="5946379" y="4238744"/>
            <a:ext cx="2557667" cy="2308324"/>
          </a:xfrm>
          <a:prstGeom prst="rect">
            <a:avLst/>
          </a:prstGeom>
          <a:ln w="38100">
            <a:solidFill>
              <a:srgbClr val="E0A526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"You already know the principles for developing an argument. Check to see whether you have incorporated them in the opening section of your paper.”</a:t>
            </a:r>
            <a:endParaRPr lang="da-DK" dirty="0"/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17C04573-D645-4432-9FE5-F8569CC94D37}"/>
              </a:ext>
            </a:extLst>
          </p:cNvPr>
          <p:cNvSpPr/>
          <p:nvPr/>
        </p:nvSpPr>
        <p:spPr>
          <a:xfrm>
            <a:off x="8832551" y="4717543"/>
            <a:ext cx="2538858" cy="1200329"/>
          </a:xfrm>
          <a:prstGeom prst="rect">
            <a:avLst/>
          </a:prstGeom>
          <a:ln w="38100">
            <a:solidFill>
              <a:srgbClr val="789D4A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"You are a great student… That's an intelligent response, well done."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4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F537DF2-F661-4A68-873D-5968D17DB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834" y="865369"/>
            <a:ext cx="10962000" cy="671967"/>
          </a:xfrm>
        </p:spPr>
        <p:txBody>
          <a:bodyPr/>
          <a:lstStyle/>
          <a:p>
            <a:r>
              <a:rPr lang="en-GB" sz="2800" dirty="0"/>
              <a:t>Assessment FOR or OF learning?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89A813-1629-49FE-AFD2-CD2711E2475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1A40A0D-A055-4A49-8387-BAE140832AB9}" type="datetime1">
              <a:rPr lang="da-DK" smtClean="0"/>
              <a:t>03-03-2020</a:t>
            </a:fld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110860-EFDD-4A87-9290-2C72846634A5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C0354E1B-A84B-448B-A0D8-4704886158BF}" type="slidenum">
              <a:rPr lang="da-DK" smtClean="0"/>
              <a:t>5</a:t>
            </a:fld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895BF8C0-36AE-4947-A0D5-9374F4D45AA8}"/>
              </a:ext>
            </a:extLst>
          </p:cNvPr>
          <p:cNvSpPr txBox="1"/>
          <p:nvPr/>
        </p:nvSpPr>
        <p:spPr>
          <a:xfrm>
            <a:off x="1530169" y="2148022"/>
            <a:ext cx="24892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/>
              <a:t>Assessment </a:t>
            </a:r>
            <a:r>
              <a:rPr lang="en-GB" sz="2800" b="1" dirty="0"/>
              <a:t>FOR</a:t>
            </a:r>
            <a:r>
              <a:rPr lang="en-GB" sz="2800" dirty="0"/>
              <a:t> learning</a:t>
            </a:r>
          </a:p>
        </p:txBody>
      </p:sp>
      <p:sp>
        <p:nvSpPr>
          <p:cNvPr id="13" name="Pil: højre 12">
            <a:extLst>
              <a:ext uri="{FF2B5EF4-FFF2-40B4-BE49-F238E27FC236}">
                <a16:creationId xmlns:a16="http://schemas.microsoft.com/office/drawing/2014/main" id="{5D07D259-CBB4-443B-93A2-A25FB74AC1CC}"/>
              </a:ext>
            </a:extLst>
          </p:cNvPr>
          <p:cNvSpPr/>
          <p:nvPr/>
        </p:nvSpPr>
        <p:spPr>
          <a:xfrm>
            <a:off x="3752669" y="1890850"/>
            <a:ext cx="7759700" cy="1346200"/>
          </a:xfrm>
          <a:prstGeom prst="righ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2800" b="1" dirty="0"/>
              <a:t>Feedback, feed forward and feed up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DB9ED3C8-FC27-4585-BEEA-1FB91B86DCE7}"/>
              </a:ext>
            </a:extLst>
          </p:cNvPr>
          <p:cNvSpPr txBox="1"/>
          <p:nvPr/>
        </p:nvSpPr>
        <p:spPr>
          <a:xfrm>
            <a:off x="3672119" y="1917618"/>
            <a:ext cx="15494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a-DK" sz="2000" dirty="0"/>
              <a:t>Course start</a:t>
            </a:r>
          </a:p>
        </p:txBody>
      </p:sp>
      <p:sp>
        <p:nvSpPr>
          <p:cNvPr id="22" name="Pil: venstre 21">
            <a:extLst>
              <a:ext uri="{FF2B5EF4-FFF2-40B4-BE49-F238E27FC236}">
                <a16:creationId xmlns:a16="http://schemas.microsoft.com/office/drawing/2014/main" id="{B8D79600-F525-4FED-B186-9873200E1978}"/>
              </a:ext>
            </a:extLst>
          </p:cNvPr>
          <p:cNvSpPr/>
          <p:nvPr/>
        </p:nvSpPr>
        <p:spPr>
          <a:xfrm>
            <a:off x="1064269" y="4934584"/>
            <a:ext cx="7759700" cy="1326397"/>
          </a:xfrm>
          <a:prstGeom prst="leftArrow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r"/>
            <a:r>
              <a:rPr lang="da-DK" sz="2800" b="1" dirty="0"/>
              <a:t>Feedback</a:t>
            </a:r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B6172C46-346D-4490-8366-BBABBA5D99F7}"/>
              </a:ext>
            </a:extLst>
          </p:cNvPr>
          <p:cNvSpPr txBox="1"/>
          <p:nvPr/>
        </p:nvSpPr>
        <p:spPr>
          <a:xfrm>
            <a:off x="8894169" y="5191442"/>
            <a:ext cx="248920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800" dirty="0"/>
              <a:t>Assessment </a:t>
            </a:r>
            <a:r>
              <a:rPr lang="en-GB" sz="2800" b="1" dirty="0"/>
              <a:t>OF</a:t>
            </a:r>
            <a:r>
              <a:rPr lang="en-GB" sz="2800" dirty="0"/>
              <a:t> learning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623DFDD5-92C8-469C-B5E7-4F76E51D4999}"/>
              </a:ext>
            </a:extLst>
          </p:cNvPr>
          <p:cNvSpPr txBox="1"/>
          <p:nvPr/>
        </p:nvSpPr>
        <p:spPr>
          <a:xfrm>
            <a:off x="7272569" y="5953204"/>
            <a:ext cx="154940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GB" sz="2000" dirty="0"/>
              <a:t>Course end, final exam</a:t>
            </a:r>
          </a:p>
        </p:txBody>
      </p:sp>
      <p:sp>
        <p:nvSpPr>
          <p:cNvPr id="25" name="Ellipse 24">
            <a:extLst>
              <a:ext uri="{FF2B5EF4-FFF2-40B4-BE49-F238E27FC236}">
                <a16:creationId xmlns:a16="http://schemas.microsoft.com/office/drawing/2014/main" id="{D6DEF10A-12F1-4E8C-894D-1E251771B4D0}"/>
              </a:ext>
            </a:extLst>
          </p:cNvPr>
          <p:cNvSpPr/>
          <p:nvPr/>
        </p:nvSpPr>
        <p:spPr>
          <a:xfrm>
            <a:off x="6775269" y="1040557"/>
            <a:ext cx="2950400" cy="1165542"/>
          </a:xfrm>
          <a:prstGeom prst="ellipse">
            <a:avLst/>
          </a:prstGeom>
          <a:solidFill>
            <a:srgbClr val="94603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2400" b="1" dirty="0"/>
              <a:t>Formative assessment</a:t>
            </a:r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1878CD11-0368-4921-8883-9D9308B34E1B}"/>
              </a:ext>
            </a:extLst>
          </p:cNvPr>
          <p:cNvSpPr/>
          <p:nvPr/>
        </p:nvSpPr>
        <p:spPr>
          <a:xfrm>
            <a:off x="7418969" y="4025900"/>
            <a:ext cx="2950400" cy="1165542"/>
          </a:xfrm>
          <a:prstGeom prst="ellipse">
            <a:avLst/>
          </a:prstGeom>
          <a:solidFill>
            <a:srgbClr val="94603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en-GB" sz="2400" b="1" dirty="0"/>
              <a:t>Summative assessment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4AB1384-6766-41AB-8D31-79DC1B0D46A1}"/>
              </a:ext>
            </a:extLst>
          </p:cNvPr>
          <p:cNvSpPr/>
          <p:nvPr/>
        </p:nvSpPr>
        <p:spPr>
          <a:xfrm>
            <a:off x="3752669" y="2821551"/>
            <a:ext cx="7759700" cy="830997"/>
          </a:xfrm>
          <a:prstGeom prst="rect">
            <a:avLst/>
          </a:prstGeom>
          <a:solidFill>
            <a:srgbClr val="946037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‘Action without feedback is completely unproductive for the learner’ (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Laurrilard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2002).</a:t>
            </a:r>
            <a:endParaRPr lang="da-DK" sz="24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4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44"/>
    </mc:Choice>
    <mc:Fallback xmlns="">
      <p:transition spd="slow" advTm="444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  <p:bldP spid="16" grpId="0"/>
      <p:bldP spid="22" grpId="0" animBg="1"/>
      <p:bldP spid="23" grpId="0"/>
      <p:bldP spid="24" grpId="0"/>
      <p:bldP spid="25" grpId="0" animBg="1"/>
      <p:bldP spid="26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0788E-38C2-4EC6-BE5D-70BAE2E25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3" y="1027303"/>
            <a:ext cx="10962000" cy="671967"/>
          </a:xfrm>
        </p:spPr>
        <p:txBody>
          <a:bodyPr/>
          <a:lstStyle/>
          <a:p>
            <a:r>
              <a:rPr lang="en-GB" dirty="0"/>
              <a:t>Students need PURT feedback to develop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6F2C82-4E42-4A88-BA38-2627B0BB5F0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A59C9AC-90E3-40A3-9267-D9BC28520D8E}" type="datetime1">
              <a:rPr lang="da-DK" smtClean="0"/>
              <a:t>03-03-2020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66EC861-7E37-470E-AC90-B50245D2AEF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6</a:t>
            </a:fld>
            <a:endParaRPr lang="da-DK" dirty="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07001939-A07A-43DA-A1B8-0111D4B1D8DE}"/>
              </a:ext>
            </a:extLst>
          </p:cNvPr>
          <p:cNvSpPr txBox="1"/>
          <p:nvPr/>
        </p:nvSpPr>
        <p:spPr>
          <a:xfrm>
            <a:off x="2349500" y="2105589"/>
            <a:ext cx="29464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400"/>
              <a:t>Personal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2D5DBCB-4C24-4797-9481-26438C479499}"/>
              </a:ext>
            </a:extLst>
          </p:cNvPr>
          <p:cNvSpPr/>
          <p:nvPr/>
        </p:nvSpPr>
        <p:spPr>
          <a:xfrm>
            <a:off x="969963" y="1936143"/>
            <a:ext cx="1193800" cy="1016000"/>
          </a:xfrm>
          <a:prstGeom prst="ellipse">
            <a:avLst/>
          </a:prstGeom>
          <a:solidFill>
            <a:srgbClr val="4E5B31"/>
          </a:solidFill>
          <a:ln>
            <a:solidFill>
              <a:srgbClr val="4E5B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3600" b="1" dirty="0"/>
              <a:t>P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0F725F29-ADCC-487E-8916-62821966F993}"/>
              </a:ext>
            </a:extLst>
          </p:cNvPr>
          <p:cNvSpPr/>
          <p:nvPr/>
        </p:nvSpPr>
        <p:spPr>
          <a:xfrm>
            <a:off x="969963" y="2952143"/>
            <a:ext cx="1193800" cy="1016000"/>
          </a:xfrm>
          <a:prstGeom prst="ellipse">
            <a:avLst/>
          </a:prstGeom>
          <a:solidFill>
            <a:srgbClr val="D38235"/>
          </a:solidFill>
          <a:ln>
            <a:solidFill>
              <a:srgbClr val="D382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3600" b="1" dirty="0"/>
              <a:t>U</a:t>
            </a:r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3F38329-27C4-41D8-85B7-CC83046140C5}"/>
              </a:ext>
            </a:extLst>
          </p:cNvPr>
          <p:cNvSpPr/>
          <p:nvPr/>
        </p:nvSpPr>
        <p:spPr>
          <a:xfrm>
            <a:off x="969963" y="3968143"/>
            <a:ext cx="1193800" cy="1016000"/>
          </a:xfrm>
          <a:prstGeom prst="ellipse">
            <a:avLst/>
          </a:prstGeom>
          <a:solidFill>
            <a:srgbClr val="862633"/>
          </a:solidFill>
          <a:ln>
            <a:solidFill>
              <a:srgbClr val="8626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3600" b="1" dirty="0"/>
              <a:t>R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879E348B-BB45-4514-94AE-1FF00CC5FC22}"/>
              </a:ext>
            </a:extLst>
          </p:cNvPr>
          <p:cNvSpPr/>
          <p:nvPr/>
        </p:nvSpPr>
        <p:spPr>
          <a:xfrm>
            <a:off x="969963" y="4984143"/>
            <a:ext cx="1193800" cy="1016000"/>
          </a:xfrm>
          <a:prstGeom prst="ellipse">
            <a:avLst/>
          </a:prstGeom>
          <a:solidFill>
            <a:srgbClr val="473729"/>
          </a:solidFill>
          <a:ln>
            <a:solidFill>
              <a:srgbClr val="473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3600" b="1" dirty="0"/>
              <a:t>T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12B9185A-8CB2-4D8E-B9F0-82B66825C650}"/>
              </a:ext>
            </a:extLst>
          </p:cNvPr>
          <p:cNvSpPr txBox="1"/>
          <p:nvPr/>
        </p:nvSpPr>
        <p:spPr>
          <a:xfrm>
            <a:off x="2349500" y="3121589"/>
            <a:ext cx="45339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400"/>
              <a:t>Understandable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30FF2D5-B42B-4AAF-BBC4-AF9F8D22D5FA}"/>
              </a:ext>
            </a:extLst>
          </p:cNvPr>
          <p:cNvSpPr txBox="1"/>
          <p:nvPr/>
        </p:nvSpPr>
        <p:spPr>
          <a:xfrm>
            <a:off x="2349500" y="4137589"/>
            <a:ext cx="29464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sz="4400" dirty="0"/>
              <a:t>Relevant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E35905C4-56E4-4DB3-A8AA-BF5A8EF8B0B4}"/>
              </a:ext>
            </a:extLst>
          </p:cNvPr>
          <p:cNvSpPr txBox="1"/>
          <p:nvPr/>
        </p:nvSpPr>
        <p:spPr>
          <a:xfrm>
            <a:off x="2349500" y="5153589"/>
            <a:ext cx="294640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4400"/>
              <a:t>Timely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42997397-6F32-46FA-83BE-D0E7FCF65D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4367" y="4781518"/>
            <a:ext cx="1631821" cy="1809685"/>
          </a:xfrm>
          <a:prstGeom prst="rect">
            <a:avLst/>
          </a:prstGeom>
        </p:spPr>
      </p:pic>
      <p:sp>
        <p:nvSpPr>
          <p:cNvPr id="16" name="Tankeboble: sky 15">
            <a:extLst>
              <a:ext uri="{FF2B5EF4-FFF2-40B4-BE49-F238E27FC236}">
                <a16:creationId xmlns:a16="http://schemas.microsoft.com/office/drawing/2014/main" id="{4DC09E65-9F38-4009-98F7-182BF626A980}"/>
              </a:ext>
            </a:extLst>
          </p:cNvPr>
          <p:cNvSpPr/>
          <p:nvPr/>
        </p:nvSpPr>
        <p:spPr>
          <a:xfrm>
            <a:off x="7372991" y="1904235"/>
            <a:ext cx="4000172" cy="2713448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da-DK" sz="3600" dirty="0">
                <a:solidFill>
                  <a:schemeClr val="tx1"/>
                </a:solidFill>
              </a:rPr>
              <a:t>Peer feedback?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803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55"/>
    </mc:Choice>
    <mc:Fallback xmlns="">
      <p:transition spd="slow" advTm="452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C95A6E-041C-4593-953D-B20DDD91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164" y="982245"/>
            <a:ext cx="10962000" cy="671967"/>
          </a:xfrm>
        </p:spPr>
        <p:txBody>
          <a:bodyPr/>
          <a:lstStyle/>
          <a:p>
            <a:r>
              <a:rPr lang="en-GB" dirty="0"/>
              <a:t>Peer assessment (PA) is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91F1D2A-C16B-4E65-A445-F1F311707D69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11164" y="1939981"/>
            <a:ext cx="5439030" cy="4087196"/>
          </a:xfrm>
          <a:solidFill>
            <a:srgbClr val="AEB862"/>
          </a:solidFill>
        </p:spPr>
        <p:txBody>
          <a:bodyPr/>
          <a:lstStyle/>
          <a:p>
            <a:pPr marL="182563" indent="0">
              <a:buNone/>
            </a:pPr>
            <a:r>
              <a:rPr lang="en-GB" sz="2800" dirty="0"/>
              <a:t>‘an arrangement in which individuals consider the amount, level, value, worth, quality or success of the products or outcomes of learning of peers of similar status.’</a:t>
            </a:r>
          </a:p>
          <a:p>
            <a:pPr marL="182563" indent="0">
              <a:buNone/>
            </a:pPr>
            <a:endParaRPr lang="en-GB" sz="2800" dirty="0"/>
          </a:p>
          <a:p>
            <a:pPr marL="182563" indent="0">
              <a:buNone/>
            </a:pPr>
            <a:r>
              <a:rPr lang="en-GB" sz="1800" dirty="0"/>
              <a:t>(Topping, 1998, p. 250. Quoted from </a:t>
            </a:r>
            <a:r>
              <a:rPr lang="en-GB" sz="1800" dirty="0" err="1"/>
              <a:t>Panadero</a:t>
            </a:r>
            <a:r>
              <a:rPr lang="en-GB" sz="1800" dirty="0"/>
              <a:t>, Jonsson &amp; </a:t>
            </a:r>
            <a:r>
              <a:rPr lang="en-GB" sz="1800" dirty="0" err="1"/>
              <a:t>Strijbos</a:t>
            </a:r>
            <a:r>
              <a:rPr lang="en-GB" sz="1800" dirty="0"/>
              <a:t>, 2016, p. 319)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CB0A428-05C1-4CAD-AC9B-3E95E29AFEB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A023D616-BF3F-43F8-B1E3-5BBB0E9114EF}" type="datetime1">
              <a:rPr lang="da-DK" smtClean="0"/>
              <a:t>03-03-2020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13ECDCC0-CFFD-4820-8462-B3C38BD4648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7</a:t>
            </a:fld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E48F5936-49A6-40EA-B0A9-A67C6C22D6AA}"/>
              </a:ext>
            </a:extLst>
          </p:cNvPr>
          <p:cNvSpPr txBox="1">
            <a:spLocks/>
          </p:cNvSpPr>
          <p:nvPr/>
        </p:nvSpPr>
        <p:spPr>
          <a:xfrm>
            <a:off x="6086167" y="1939981"/>
            <a:ext cx="5596346" cy="4087197"/>
          </a:xfrm>
          <a:prstGeom prst="rect">
            <a:avLst/>
          </a:prstGeom>
          <a:solidFill>
            <a:srgbClr val="E0A526"/>
          </a:solidFill>
        </p:spPr>
        <p:txBody>
          <a:bodyPr vert="horz" lIns="0" tIns="0" rIns="0" bIns="0" rtlCol="0">
            <a:noAutofit/>
          </a:bodyPr>
          <a:lstStyle>
            <a:lvl1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4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6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2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04000" indent="-25200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Char char="à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​"/>
              <a:defRPr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563" indent="0">
              <a:buFont typeface="Wingdings" panose="05000000000000000000" pitchFamily="2" charset="2"/>
              <a:buNone/>
            </a:pPr>
            <a:r>
              <a:rPr lang="en-GB" sz="2800" dirty="0"/>
              <a:t>Large variety of PA practices:</a:t>
            </a:r>
          </a:p>
          <a:p>
            <a:pPr marL="539750" indent="-357188">
              <a:buFont typeface="+mj-lt"/>
              <a:buAutoNum type="alphaLcParenR"/>
            </a:pPr>
            <a:r>
              <a:rPr lang="en-GB" sz="2800" dirty="0"/>
              <a:t>Purpose: formative or summative</a:t>
            </a:r>
          </a:p>
          <a:p>
            <a:pPr marL="539750" indent="-357188">
              <a:buFont typeface="+mj-lt"/>
              <a:buAutoNum type="alphaLcParenR"/>
            </a:pPr>
            <a:r>
              <a:rPr lang="en-GB" sz="2800" dirty="0"/>
              <a:t>Format:</a:t>
            </a:r>
          </a:p>
          <a:p>
            <a:pPr marL="539750" lvl="1" indent="-357188">
              <a:buFont typeface="Arial" panose="020B0604020202020204" pitchFamily="34" charset="0"/>
              <a:buChar char="•"/>
            </a:pPr>
            <a:r>
              <a:rPr lang="en-GB" sz="2400" dirty="0"/>
              <a:t>With or without marks/grades</a:t>
            </a:r>
          </a:p>
          <a:p>
            <a:pPr marL="539750" lvl="1" indent="-357188">
              <a:buFont typeface="Arial" panose="020B0604020202020204" pitchFamily="34" charset="0"/>
              <a:buChar char="•"/>
            </a:pPr>
            <a:r>
              <a:rPr lang="en-GB" sz="2400" dirty="0"/>
              <a:t>With or without comments/feedback</a:t>
            </a:r>
          </a:p>
          <a:p>
            <a:pPr marL="539750" indent="-357188">
              <a:buFont typeface="+mj-lt"/>
              <a:buAutoNum type="alphaLcParenR"/>
            </a:pPr>
            <a:r>
              <a:rPr lang="en-GB" sz="2800" dirty="0"/>
              <a:t>Degree of interaction between peers</a:t>
            </a:r>
          </a:p>
          <a:p>
            <a:pPr marL="182563" indent="0">
              <a:buNone/>
            </a:pPr>
            <a:r>
              <a:rPr lang="en-GB" sz="1800" dirty="0"/>
              <a:t>(</a:t>
            </a:r>
            <a:r>
              <a:rPr lang="en-GB" sz="1800" dirty="0" err="1"/>
              <a:t>Panadero</a:t>
            </a:r>
            <a:r>
              <a:rPr lang="en-GB" sz="1800" dirty="0"/>
              <a:t>, Jonsson &amp; </a:t>
            </a:r>
            <a:r>
              <a:rPr lang="en-GB" sz="1800" dirty="0" err="1"/>
              <a:t>Strijbos</a:t>
            </a:r>
            <a:r>
              <a:rPr lang="en-GB" sz="1800" dirty="0"/>
              <a:t>, 2016, p. 319)</a:t>
            </a:r>
          </a:p>
          <a:p>
            <a:pPr marL="0" indent="0">
              <a:buNone/>
            </a:pPr>
            <a:endParaRPr lang="en-GB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59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109"/>
    </mc:Choice>
    <mc:Fallback xmlns="">
      <p:transition spd="slow" advTm="67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8BB768-D352-4326-8443-F6D59E85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5127031" cy="1222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/>
              <a:t>Peer feedback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399B31D-ED08-420B-B894-99AFE9044586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648931" y="2015613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marL="3571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Assessment FOR learning</a:t>
            </a:r>
          </a:p>
          <a:p>
            <a:pPr marL="3571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A communication process through which learners enter into dialogues related to performance and criteria</a:t>
            </a:r>
          </a:p>
          <a:p>
            <a:pPr marL="3571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Primarily about rich detailed comments but without formal grades</a:t>
            </a:r>
          </a:p>
          <a:p>
            <a:pPr marL="357188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(Liu &amp; Carless, 2006)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E0C668A2-2953-4B3B-BB2F-2AAE19BB48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r="6434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B2F4B7-6C16-423F-ACC0-F4616D7C7D61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EE060E8-885F-4167-A3BD-6F577E11C99C}" type="datetime1">
              <a:rPr lang="da-DK" smtClean="0"/>
              <a:pPr>
                <a:spcAft>
                  <a:spcPts val="600"/>
                </a:spcAft>
              </a:pPr>
              <a:t>03-03-2020</a:t>
            </a:fld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DED489B-2487-465A-B383-A218903000B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45D37B1E-C366-494F-A587-962AD9AABC83}" type="slidenum">
              <a:rPr lang="da-DK" smtClean="0"/>
              <a:pPr>
                <a:spcAft>
                  <a:spcPts val="600"/>
                </a:spcAft>
              </a:pPr>
              <a:t>8</a:t>
            </a:fld>
            <a:endParaRPr lang="da-DK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890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135"/>
    </mc:Choice>
    <mc:Fallback xmlns="">
      <p:transition spd="slow" advTm="421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>
            <a:extLst>
              <a:ext uri="{FF2B5EF4-FFF2-40B4-BE49-F238E27FC236}">
                <a16:creationId xmlns:a16="http://schemas.microsoft.com/office/drawing/2014/main" id="{1CB01105-62DB-4722-8F86-8241D7443F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935" y="2944975"/>
            <a:ext cx="2998084" cy="315544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D9CED76-E590-48BB-8351-6F37C00C4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400" y="927296"/>
            <a:ext cx="10172108" cy="1251040"/>
          </a:xfrm>
        </p:spPr>
        <p:txBody>
          <a:bodyPr/>
          <a:lstStyle/>
          <a:p>
            <a:r>
              <a:rPr lang="en-GB" sz="3200" dirty="0"/>
              <a:t>What are the benefits and learning potential of peer assessment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45EE180-67EC-442E-8F1E-1C2DB790F3C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C6AFF2B-0F91-4C2F-B683-F884CE9B7DCF}" type="datetime1">
              <a:rPr lang="da-DK" smtClean="0"/>
              <a:t>03-03-2020</a:t>
            </a:fld>
            <a:endParaRPr lang="da-DK" dirty="0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CF542071-8F16-47F4-B946-2FC87CDDE3E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D37B1E-C366-494F-A587-962AD9AABC83}" type="slidenum">
              <a:rPr lang="da-DK" smtClean="0"/>
              <a:pPr/>
              <a:t>9</a:t>
            </a:fld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C0823886-7FF5-4445-BBF5-AF1362215671}"/>
              </a:ext>
            </a:extLst>
          </p:cNvPr>
          <p:cNvSpPr/>
          <p:nvPr/>
        </p:nvSpPr>
        <p:spPr>
          <a:xfrm>
            <a:off x="5749339" y="6226497"/>
            <a:ext cx="39549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dirty="0"/>
              <a:t>(Summarised in Liu &amp; Carless, 2006)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8840DB0C-D983-4C3B-8505-CCB865043F30}"/>
              </a:ext>
            </a:extLst>
          </p:cNvPr>
          <p:cNvSpPr/>
          <p:nvPr/>
        </p:nvSpPr>
        <p:spPr>
          <a:xfrm>
            <a:off x="410400" y="2107577"/>
            <a:ext cx="4696859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2600" dirty="0"/>
              <a:t>Students take an active role in the management of their own learning 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E7EB190C-140E-4D33-90DD-5D323E00E04D}"/>
              </a:ext>
            </a:extLst>
          </p:cNvPr>
          <p:cNvSpPr/>
          <p:nvPr/>
        </p:nvSpPr>
        <p:spPr>
          <a:xfrm>
            <a:off x="5749339" y="3230035"/>
            <a:ext cx="3146838" cy="12926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GB" sz="2600" dirty="0"/>
              <a:t>Students develop objectivity in relation to criteria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071FF865-C18E-44B4-81C9-EED4570C014C}"/>
              </a:ext>
            </a:extLst>
          </p:cNvPr>
          <p:cNvSpPr/>
          <p:nvPr/>
        </p:nvSpPr>
        <p:spPr>
          <a:xfrm>
            <a:off x="5749339" y="4692970"/>
            <a:ext cx="3146838" cy="129266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/>
            <a:r>
              <a:rPr lang="en-GB" sz="2600" dirty="0"/>
              <a:t>Can help students to more realistically self-assess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89235C09-48F6-4D57-B5DC-72A77E4A71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9" t="8617" r="13524" b="7318"/>
          <a:stretch/>
        </p:blipFill>
        <p:spPr>
          <a:xfrm>
            <a:off x="8896177" y="2433697"/>
            <a:ext cx="2998084" cy="36385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350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62"/>
    </mc:Choice>
    <mc:Fallback xmlns="">
      <p:transition spd="slow" advTm="493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6|3|6.7|10|6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5.9|2.9|3.6|2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2.2|2.7|3.5|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2.9|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|20.3|10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34.7|20.1|2.3|2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3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3|11.3|11.3|11"/>
</p:tagLst>
</file>

<file path=ppt/theme/theme1.xml><?xml version="1.0" encoding="utf-8"?>
<a:theme xmlns:a="http://schemas.openxmlformats.org/drawingml/2006/main" name="Blank">
  <a:themeElements>
    <a:clrScheme name="SDU">
      <a:dk1>
        <a:srgbClr val="000000"/>
      </a:dk1>
      <a:lt1>
        <a:srgbClr val="FFFFFF"/>
      </a:lt1>
      <a:dk2>
        <a:srgbClr val="7A6040"/>
      </a:dk2>
      <a:lt2>
        <a:srgbClr val="DDCBA4"/>
      </a:lt2>
      <a:accent1>
        <a:srgbClr val="AEB862"/>
      </a:accent1>
      <a:accent2>
        <a:srgbClr val="789D4A"/>
      </a:accent2>
      <a:accent3>
        <a:srgbClr val="F2C75C"/>
      </a:accent3>
      <a:accent4>
        <a:srgbClr val="E07E3C"/>
      </a:accent4>
      <a:accent5>
        <a:srgbClr val="E1BBB4"/>
      </a:accent5>
      <a:accent6>
        <a:srgbClr val="D05A57"/>
      </a:accent6>
      <a:hlink>
        <a:srgbClr val="0563C1"/>
      </a:hlink>
      <a:folHlink>
        <a:srgbClr val="954F72"/>
      </a:folHlink>
    </a:clrScheme>
    <a:fontScheme name="SD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lIns="72000" tIns="72000" rIns="72000" bIns="72000" rtlCol="0" anchor="ctr"/>
      <a:lstStyle>
        <a:defPPr algn="ctr">
          <a:defRPr sz="160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600" dirty="0" err="1"/>
        </a:defPPr>
      </a:lstStyle>
    </a:txDef>
  </a:objectDefaults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  <a:extLst>
    <a:ext uri="{05A4C25C-085E-4340-85A3-A5531E510DB2}">
      <thm15:themeFamily xmlns:thm15="http://schemas.microsoft.com/office/thememl/2012/main" name="SDU widescreen.potx" id="{1C4F8E8D-0334-4267-96F7-9CAC143C1229}" vid="{6887ADA9-E5D5-4F4B-ACE2-4324069191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Grøn 1">
      <a:srgbClr val="4E5B31"/>
    </a:custClr>
    <a:custClr name="Grøn 2">
      <a:srgbClr val="789D4A"/>
    </a:custClr>
    <a:custClr name="Grøn 3">
      <a:srgbClr val="AEB862"/>
    </a:custClr>
    <a:custClr name="Grøn 4">
      <a:srgbClr val="EAE7B9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Orange 1">
      <a:srgbClr val="D38235"/>
    </a:custClr>
    <a:custClr name="Orange 2">
      <a:srgbClr val="E0A526"/>
    </a:custClr>
    <a:custClr name="Orange 3">
      <a:srgbClr val="EED484"/>
    </a:custClr>
    <a:custClr name="Orange 4">
      <a:srgbClr val="FCF0C4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Rød 1">
      <a:srgbClr val="862633"/>
    </a:custClr>
    <a:custClr name="Rød 2">
      <a:srgbClr val="D05A57"/>
    </a:custClr>
    <a:custClr name="Rød 3">
      <a:srgbClr val="E1BBB4"/>
    </a:custClr>
    <a:custClr name="Rød 4">
      <a:srgbClr val="F4E2DE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Brun 1">
      <a:srgbClr val="473729"/>
    </a:custClr>
    <a:custClr name="Brun 2">
      <a:srgbClr val="946037"/>
    </a:custClr>
    <a:custClr name="Brun 3">
      <a:srgbClr val="DDCBA4"/>
    </a:custClr>
    <a:custClr name="Brun 4">
      <a:srgbClr val="EFE5D1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Sort">
      <a:srgbClr val="000000"/>
    </a:custClr>
    <a:custClr name="Hvid">
      <a:srgbClr val="FFFFFF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{"type":"shape","id":"076d0ec8-c381-4eb7-8470-b42155170522","elementConfiguration":{"binding":"Form.Date","format":"{{DateFormats.MonthYear}}","disableUpdates":false,"type":"date"}},{"type":"shape","id":"1e2b8b90-b8bf-451d-96ef-7a7c23464a2c","elementConfiguration":{"binding":"UserProfile.Institut.InstituteDCU_{{DocumentLanguage}}","disableUpdates":false,"type":"text"}},{"type":"shape","id":"b3e6deaf-df49-4a80-97e8-be8f59807a2b","elementConfiguration":{"binding":"UserProfile.Institut.InstituteDCU_{{DocumentLanguage}}","disableUpdates":false,"type":"text"}},{"type":"shape","id":"9726a3b7-2482-49d7-9137-8a8a3a1ed2d6","elementConfiguration":{"binding":"Form.Date","format":"{{DateFormats.MonthYear}}","disableUpdates":false,"type":"date"}},{"type":"shape","id":"8a9dc14a-93dc-43f3-b30f-69810355c134","elementConfiguration":{"binding":"UserProfile.Institut.InstituteDCU_{{DocumentLanguage}}","disableUpdates":false,"type":"text"}},{"type":"shape","id":"c440c9c3-3a5b-425d-9662-f0073b1a8d95","elementConfiguration":{"binding":"Form.Date","format":"{{DateFormats.MonthYear}}","disableUpdates":false,"type":"date"}},{"type":"shape","id":"baa6632d-2e44-4ef8-8a1d-81b45a51b38b","elementConfiguration":{"binding":"UserProfile.Institut.InstituteDCU_{{DocumentLanguage}}","disableUpdates":false,"type":"text"}},{"type":"shape","id":"51f1cab1-52b4-4e1e-8ddd-ddd09c9fbfb9","elementConfiguration":{"binding":"Form.Date","format":"{{DateFormats.MonthYear}}","disableUpdates":false,"type":"date"}},{"type":"shape","id":"d82a905e-f4d7-409a-bc04-9e4d1b16167b","elementConfiguration":{"binding":"Form.Date","format":"{{DateFormats.MonthYear}}","disableUpdates":false,"type":"date"}},{"type":"shape","id":"a78012a0-c944-4c79-aa75-5060078a7c99","elementConfiguration":{"binding":"UserProfile.Institut.InstituteDCU_{{DocumentLanguage}}","disableUpdates":false,"type":"text"}},{"type":"shape","id":"d8c39c17-4ca1-453d-9d78-2d082ac1645a","elementConfiguration":{"binding":"UserProfile.Institut.InstituteDCU_{{DocumentLanguage}}","disableUpdates":false,"type":"text"}},{"type":"shape","id":"1bc76246-a622-4edd-947e-22d79e055f5d","elementConfiguration":{"binding":"UserProfile.Institut.InstituteDCU_{{DocumentLanguage}}","disableUpdates":false,"type":"text"}},{"type":"shape","id":"2b5fbd7b-14be-4586-bd12-260364207d21","elementConfiguration":{"binding":"Form.Date","format":"{{DateFormats.MonthYear}}","disableUpdates":false,"type":"date"}}],"transformationConfigurations":[{"language":"{{DocumentLanguage}}","disableUpdates":false,"type":"proofingLanguage"}],"templateName":"SDU widescreen 16:9 template","templateDescription":"Tom bredformat skabelon til Powerpoint med enhed, dato og links","enableDocumentContentUpdater":true,"version":"1.3"}]]></Templafy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5.xml><?xml version="1.0" encoding="utf-8"?>
<TemplafySlideTemplateConfiguration><![CDATA[{"documentContentValidatorConfiguration":{"enableDocumentContentValidator":false,"documentContentValidatorVersion":0},"elementsMetadata":[],"slideId":"636891895634292862","enableDocumentContentUpdater":true,"version":"1.3"}]]></TemplafySlideTemplateConfiguration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3738056796BF744BFF67875966C5ED7" ma:contentTypeVersion="8" ma:contentTypeDescription="Opret et nyt dokument." ma:contentTypeScope="" ma:versionID="ce1e029ab941bae87dd6af3c8c5f5da3">
  <xsd:schema xmlns:xsd="http://www.w3.org/2001/XMLSchema" xmlns:xs="http://www.w3.org/2001/XMLSchema" xmlns:p="http://schemas.microsoft.com/office/2006/metadata/properties" xmlns:ns2="32117b40-7ea8-42f0-8d3d-886ebd4c592f" xmlns:ns3="54fcfe5f-67ce-40b9-9a45-e734b7e2b1d2" targetNamespace="http://schemas.microsoft.com/office/2006/metadata/properties" ma:root="true" ma:fieldsID="856ea978681da42ac48eab6732270649" ns2:_="" ns3:_="">
    <xsd:import namespace="32117b40-7ea8-42f0-8d3d-886ebd4c592f"/>
    <xsd:import namespace="54fcfe5f-67ce-40b9-9a45-e734b7e2b1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117b40-7ea8-42f0-8d3d-886ebd4c59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cfe5f-67ce-40b9-9a45-e734b7e2b1d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TemplateConfiguration><![CDATA[{"documentContentValidatorConfiguration":{"enableDocumentContentValidator":false,"documentContentValidatorVersion":0},"elementsMetadata":[],"slideId":"636891895637261154","enableDocumentContentUpdater":true,"version":"1.3"}]]></TemplafySlideTemplateConfiguration>
</file>

<file path=customXml/item9.xml><?xml version="1.0" encoding="utf-8"?>
<TemplafyFormConfiguration><![CDATA[{"formFields":[{"required":false,"type":"datePicker","name":"Date","label":"Date","helpTexts":{"prefix":"","postfix":""},"spacing":{},"fullyQualifiedName":"Date"}],"formDataEntries":[{"name":"Date","value":"i98kPWWptnKbtGtPbtxssA=="}]}]]></TemplafyFormConfiguration>
</file>

<file path=customXml/itemProps1.xml><?xml version="1.0" encoding="utf-8"?>
<ds:datastoreItem xmlns:ds="http://schemas.openxmlformats.org/officeDocument/2006/customXml" ds:itemID="{C484C70F-0F64-4774-853F-19FDF7E1F81D}">
  <ds:schemaRefs/>
</ds:datastoreItem>
</file>

<file path=customXml/itemProps2.xml><?xml version="1.0" encoding="utf-8"?>
<ds:datastoreItem xmlns:ds="http://schemas.openxmlformats.org/officeDocument/2006/customXml" ds:itemID="{59413F36-46DB-4441-9E33-4CC730A14BA9}">
  <ds:schemaRefs/>
</ds:datastoreItem>
</file>

<file path=customXml/itemProps3.xml><?xml version="1.0" encoding="utf-8"?>
<ds:datastoreItem xmlns:ds="http://schemas.openxmlformats.org/officeDocument/2006/customXml" ds:itemID="{F9D1EFF1-1440-4F43-B8A8-6CCC8323F48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B61A7F52-429A-49DE-87EF-FD0E1318761A}">
  <ds:schemaRefs>
    <ds:schemaRef ds:uri="http://schemas.microsoft.com/office/2006/metadata/properties"/>
    <ds:schemaRef ds:uri="54fcfe5f-67ce-40b9-9a45-e734b7e2b1d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32117b40-7ea8-42f0-8d3d-886ebd4c592f"/>
    <ds:schemaRef ds:uri="http://www.w3.org/XML/1998/namespace"/>
    <ds:schemaRef ds:uri="http://purl.org/dc/dcmitype/"/>
  </ds:schemaRefs>
</ds:datastoreItem>
</file>

<file path=customXml/itemProps5.xml><?xml version="1.0" encoding="utf-8"?>
<ds:datastoreItem xmlns:ds="http://schemas.openxmlformats.org/officeDocument/2006/customXml" ds:itemID="{80A386E5-FB57-411F-ACEC-E4C4608EF981}">
  <ds:schemaRefs/>
</ds:datastoreItem>
</file>

<file path=customXml/itemProps6.xml><?xml version="1.0" encoding="utf-8"?>
<ds:datastoreItem xmlns:ds="http://schemas.openxmlformats.org/officeDocument/2006/customXml" ds:itemID="{A1E026B0-0021-4D8D-9E3B-D027A8775E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2117b40-7ea8-42f0-8d3d-886ebd4c592f"/>
    <ds:schemaRef ds:uri="54fcfe5f-67ce-40b9-9a45-e734b7e2b1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.xml><?xml version="1.0" encoding="utf-8"?>
<ds:datastoreItem xmlns:ds="http://schemas.openxmlformats.org/officeDocument/2006/customXml" ds:itemID="{43723FED-A2E0-415E-8B28-139637BC092B}">
  <ds:schemaRefs/>
</ds:datastoreItem>
</file>

<file path=customXml/itemProps8.xml><?xml version="1.0" encoding="utf-8"?>
<ds:datastoreItem xmlns:ds="http://schemas.openxmlformats.org/officeDocument/2006/customXml" ds:itemID="{80B8C55C-E564-418E-A10D-CDA99D5F3EE8}">
  <ds:schemaRefs/>
</ds:datastoreItem>
</file>

<file path=customXml/itemProps9.xml><?xml version="1.0" encoding="utf-8"?>
<ds:datastoreItem xmlns:ds="http://schemas.openxmlformats.org/officeDocument/2006/customXml" ds:itemID="{C5CD5A01-6378-494D-B71B-D23DEC9A120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SDU widescreen dateA</Template>
  <TotalTime>0</TotalTime>
  <Words>1441</Words>
  <Application>Microsoft Office PowerPoint</Application>
  <PresentationFormat>Widescreen</PresentationFormat>
  <Paragraphs>230</Paragraphs>
  <Slides>23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Blank</vt:lpstr>
      <vt:lpstr>  Peer feedback, peer assessment and Peergrade – why and how  Workshop Faculty of Engineering March 2020</vt:lpstr>
      <vt:lpstr>Workshop agenda </vt:lpstr>
      <vt:lpstr>PowerPoint-præsentation</vt:lpstr>
      <vt:lpstr>Four levels of feedback</vt:lpstr>
      <vt:lpstr>Assessment FOR or OF learning?</vt:lpstr>
      <vt:lpstr>Students need PURT feedback to develop</vt:lpstr>
      <vt:lpstr>Peer assessment (PA) is</vt:lpstr>
      <vt:lpstr>Peer feedback</vt:lpstr>
      <vt:lpstr>What are the benefits and learning potential of peer assessment</vt:lpstr>
      <vt:lpstr>What are the benefits and learning potential of peer feedback</vt:lpstr>
      <vt:lpstr>PowerPoint-præsentation</vt:lpstr>
      <vt:lpstr>Introduction to PeerGrade.io</vt:lpstr>
      <vt:lpstr>Try the system as a student</vt:lpstr>
      <vt:lpstr>Implementing peer assessment in the classroom</vt:lpstr>
      <vt:lpstr>Helping students engage with peer feedback activities</vt:lpstr>
      <vt:lpstr>PowerPoint-præsentation</vt:lpstr>
      <vt:lpstr>PowerPoint-præsentation</vt:lpstr>
      <vt:lpstr>Change role from student to teacher</vt:lpstr>
      <vt:lpstr>Create your own peer feedback activities</vt:lpstr>
      <vt:lpstr>Peer feedback activities</vt:lpstr>
      <vt:lpstr>Discussion</vt:lpstr>
      <vt:lpstr>What’s next?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2019-01-15T10:32:39Z</dcterms:created>
  <dcterms:modified xsi:type="dcterms:W3CDTF">2020-03-03T10:24:39Z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2019-03-26T09:32:31.2904676Z</vt:lpwstr>
  </property>
  <property fmtid="{D5CDD505-2E9C-101B-9397-08002B2CF9AE}" pid="3" name="TemplafyTenantId">
    <vt:lpwstr>sdu</vt:lpwstr>
  </property>
  <property fmtid="{D5CDD505-2E9C-101B-9397-08002B2CF9AE}" pid="4" name="TemplafyTemplateId">
    <vt:lpwstr>636891894186761813</vt:lpwstr>
  </property>
  <property fmtid="{D5CDD505-2E9C-101B-9397-08002B2CF9AE}" pid="5" name="TemplafyUserProfileId">
    <vt:lpwstr>636107520832537955</vt:lpwstr>
  </property>
  <property fmtid="{D5CDD505-2E9C-101B-9397-08002B2CF9AE}" pid="6" name="TemplafyLanguageCode">
    <vt:lpwstr>en-GB</vt:lpwstr>
  </property>
  <property fmtid="{D5CDD505-2E9C-101B-9397-08002B2CF9AE}" pid="7" name="ContentTypeId">
    <vt:lpwstr>0x010100F3738056796BF744BFF67875966C5ED7</vt:lpwstr>
  </property>
</Properties>
</file>